
<file path=[Content_Types].xml><?xml version="1.0" encoding="utf-8"?>
<Types xmlns="http://schemas.openxmlformats.org/package/2006/content-types">
  <Default Extension="png" ContentType="image/png"/>
  <Default Extension="bmp" ContentType="image/bmp"/>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260.xml" ContentType="application/vnd.openxmlformats-officedocument.presentationml.slide+xml"/>
  <Override PartName="/ppt/notesSlides/notesSlide260.xml" ContentType="application/vnd.openxmlformats-officedocument.presentationml.notesSlide+xml"/>
  <Override PartName="/ppt/slideLayouts/slideLayout76.xml" ContentType="application/vnd.openxmlformats-officedocument.presentationml.slideLayout+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20.xml" ContentType="application/vnd.openxmlformats-officedocument.theme+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310.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10.xml" ContentType="application/vnd.openxmlformats-officedocument.presentationml.slideLayout+xml"/>
  <Override PartName="/ppt/slideLayouts/slideLayout160.xml" ContentType="application/vnd.openxmlformats-officedocument.presentationml.slideLayout+xml"/>
  <Override PartName="/ppt/slideLayouts/slideLayout110.xml" ContentType="application/vnd.openxmlformats-officedocument.presentationml.slideLayout+xml"/>
  <Override PartName="/ppt/slideLayouts/slideLayout610.xml" ContentType="application/vnd.openxmlformats-officedocument.presentationml.slideLayout+xml"/>
  <Override PartName="/ppt/slideLayouts/slideLayout111.xml" ContentType="application/vnd.openxmlformats-officedocument.presentationml.slideLayout+xml"/>
  <Override PartName="/ppt/slideLayouts/slideLayout510.xml" ContentType="application/vnd.openxmlformats-officedocument.presentationml.slideLayout+xml"/>
  <Override PartName="/ppt/slideLayouts/slideLayout150.xml" ContentType="application/vnd.openxmlformats-officedocument.presentationml.slideLayout+xml"/>
  <Override PartName="/ppt/slideLayouts/slideLayout100.xml" ContentType="application/vnd.openxmlformats-officedocument.presentationml.slideLayout+xml"/>
  <Override PartName="/ppt/slideLayouts/slideLayout410.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2" r:id="rId1"/>
    <p:sldMasterId id="2147483960" r:id="rId2"/>
    <p:sldMasterId id="2147483972" r:id="rId3"/>
    <p:sldMasterId id="2147483990" r:id="rId4"/>
    <p:sldMasterId id="2147484002" r:id="rId5"/>
    <p:sldMasterId id="2147484020" r:id="rId6"/>
  </p:sldMasterIdLst>
  <p:notesMasterIdLst>
    <p:notesMasterId r:id="rId90"/>
  </p:notesMasterIdLst>
  <p:sldIdLst>
    <p:sldId id="256" r:id="rId7"/>
    <p:sldId id="257" r:id="rId8"/>
    <p:sldId id="258" r:id="rId9"/>
    <p:sldId id="259" r:id="rId10"/>
    <p:sldId id="260" r:id="rId11"/>
    <p:sldId id="274" r:id="rId12"/>
    <p:sldId id="270" r:id="rId13"/>
    <p:sldId id="275" r:id="rId14"/>
    <p:sldId id="276" r:id="rId15"/>
    <p:sldId id="277" r:id="rId16"/>
    <p:sldId id="278" r:id="rId17"/>
    <p:sldId id="279" r:id="rId18"/>
    <p:sldId id="283" r:id="rId19"/>
    <p:sldId id="280" r:id="rId20"/>
    <p:sldId id="281" r:id="rId21"/>
    <p:sldId id="282" r:id="rId22"/>
    <p:sldId id="284" r:id="rId23"/>
    <p:sldId id="285" r:id="rId24"/>
    <p:sldId id="289" r:id="rId25"/>
    <p:sldId id="286" r:id="rId26"/>
    <p:sldId id="287" r:id="rId27"/>
    <p:sldId id="288" r:id="rId28"/>
    <p:sldId id="290" r:id="rId29"/>
    <p:sldId id="291" r:id="rId30"/>
    <p:sldId id="292" r:id="rId31"/>
    <p:sldId id="293" r:id="rId32"/>
    <p:sldId id="266" r:id="rId33"/>
    <p:sldId id="294" r:id="rId34"/>
    <p:sldId id="261" r:id="rId35"/>
    <p:sldId id="263" r:id="rId36"/>
    <p:sldId id="264" r:id="rId37"/>
    <p:sldId id="265" r:id="rId38"/>
    <p:sldId id="267" r:id="rId39"/>
    <p:sldId id="268" r:id="rId40"/>
    <p:sldId id="269" r:id="rId41"/>
    <p:sldId id="295" r:id="rId42"/>
    <p:sldId id="296" r:id="rId43"/>
    <p:sldId id="297" r:id="rId44"/>
    <p:sldId id="298" r:id="rId45"/>
    <p:sldId id="271" r:id="rId46"/>
    <p:sldId id="272" r:id="rId47"/>
    <p:sldId id="299" r:id="rId48"/>
    <p:sldId id="273"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92" r:id="rId82"/>
    <p:sldId id="403" r:id="rId83"/>
    <p:sldId id="404" r:id="rId84"/>
    <p:sldId id="405" r:id="rId85"/>
    <p:sldId id="406" r:id="rId86"/>
    <p:sldId id="407" r:id="rId87"/>
    <p:sldId id="408" r:id="rId88"/>
    <p:sldId id="344"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99A8"/>
    <a:srgbClr val="D2D5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A5786-C3CA-4BA0-992C-08875C008DBC}" type="datetimeFigureOut">
              <a:rPr lang="en-US" smtClean="0"/>
              <a:t>10/10/2018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0DABC-B9A8-42CF-819F-D6008917C0A5}" type="slidenum">
              <a:rPr lang="en-US" smtClean="0"/>
              <a:t>‹#›</a:t>
            </a:fld>
            <a:endParaRPr lang="en-US"/>
          </a:p>
        </p:txBody>
      </p:sp>
    </p:spTree>
    <p:extLst>
      <p:ext uri="{BB962C8B-B14F-4D97-AF65-F5344CB8AC3E}">
        <p14:creationId xmlns:p14="http://schemas.microsoft.com/office/powerpoint/2010/main" val="920744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F78D921-A6FB-4264-8167-C69B8C195B31}" type="datetimeFigureOut">
              <a:rPr lang="en-US" smtClean="0"/>
              <a:t>10/10/2018</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2C7F137-33FC-466D-819E-12F42D022E44}" type="slidenum">
              <a:rPr lang="en-US" smtClean="0"/>
              <a:t>‹#›</a:t>
            </a:fld>
            <a:endParaRPr lang="en-US" dirty="0"/>
          </a:p>
        </p:txBody>
      </p:sp>
    </p:spTree>
    <p:extLst>
      <p:ext uri="{BB962C8B-B14F-4D97-AF65-F5344CB8AC3E}">
        <p14:creationId xmlns:p14="http://schemas.microsoft.com/office/powerpoint/2010/main" val="1444715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0.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00DABC-B9A8-42CF-819F-D6008917C0A5}" type="slidenum">
              <a:rPr lang="en-US" smtClean="0"/>
              <a:t>1</a:t>
            </a:fld>
            <a:endParaRPr lang="en-US"/>
          </a:p>
        </p:txBody>
      </p:sp>
    </p:spTree>
    <p:extLst>
      <p:ext uri="{BB962C8B-B14F-4D97-AF65-F5344CB8AC3E}">
        <p14:creationId xmlns:p14="http://schemas.microsoft.com/office/powerpoint/2010/main" val="844270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hurricane is likely the most serious threat. A storm like </a:t>
            </a:r>
            <a:r>
              <a:rPr lang="en-US" dirty="0" err="1"/>
              <a:t>Iniki</a:t>
            </a:r>
            <a:r>
              <a:rPr lang="en-US" dirty="0"/>
              <a:t> hitting Honolulu could be devastating to the entire state.</a:t>
            </a:r>
          </a:p>
        </p:txBody>
      </p:sp>
      <p:sp>
        <p:nvSpPr>
          <p:cNvPr id="4" name="Slide Number Placeholder 3"/>
          <p:cNvSpPr>
            <a:spLocks noGrp="1"/>
          </p:cNvSpPr>
          <p:nvPr>
            <p:ph type="sldNum" sz="quarter" idx="10"/>
          </p:nvPr>
        </p:nvSpPr>
        <p:spPr/>
        <p:txBody>
          <a:bodyPr/>
          <a:lstStyle/>
          <a:p>
            <a:fld id="{F200DABC-B9A8-42CF-819F-D6008917C0A5}" type="slidenum">
              <a:rPr lang="en-US" smtClean="0"/>
              <a:t>13</a:t>
            </a:fld>
            <a:endParaRPr lang="en-US"/>
          </a:p>
        </p:txBody>
      </p:sp>
    </p:spTree>
    <p:extLst>
      <p:ext uri="{BB962C8B-B14F-4D97-AF65-F5344CB8AC3E}">
        <p14:creationId xmlns:p14="http://schemas.microsoft.com/office/powerpoint/2010/main" val="1873931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Critical Systems Planner, David Lopez, has compiled an excellent review of he potential impacts of a powerful hurricane on the state. I can’t present all of his findings, but here are the high spots. It is impossible to overstate how dependent we are on a constant flow of materials through the Port of Honolulu. </a:t>
            </a:r>
          </a:p>
        </p:txBody>
      </p:sp>
      <p:sp>
        <p:nvSpPr>
          <p:cNvPr id="4" name="Slide Number Placeholder 3"/>
          <p:cNvSpPr>
            <a:spLocks noGrp="1"/>
          </p:cNvSpPr>
          <p:nvPr>
            <p:ph type="sldNum" sz="quarter" idx="10"/>
          </p:nvPr>
        </p:nvSpPr>
        <p:spPr/>
        <p:txBody>
          <a:bodyPr/>
          <a:lstStyle/>
          <a:p>
            <a:fld id="{F200DABC-B9A8-42CF-819F-D6008917C0A5}" type="slidenum">
              <a:rPr lang="en-US" smtClean="0"/>
              <a:t>14</a:t>
            </a:fld>
            <a:endParaRPr lang="en-US"/>
          </a:p>
        </p:txBody>
      </p:sp>
    </p:spTree>
    <p:extLst>
      <p:ext uri="{BB962C8B-B14F-4D97-AF65-F5344CB8AC3E}">
        <p14:creationId xmlns:p14="http://schemas.microsoft.com/office/powerpoint/2010/main" val="1997634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 tsunami results from a magnitude 9+ earthquake, such as the Great Aleutian Tsunami</a:t>
            </a:r>
          </a:p>
        </p:txBody>
      </p:sp>
      <p:sp>
        <p:nvSpPr>
          <p:cNvPr id="4" name="Slide Number Placeholder 3"/>
          <p:cNvSpPr>
            <a:spLocks noGrp="1"/>
          </p:cNvSpPr>
          <p:nvPr>
            <p:ph type="sldNum" sz="quarter" idx="10"/>
          </p:nvPr>
        </p:nvSpPr>
        <p:spPr/>
        <p:txBody>
          <a:bodyPr/>
          <a:lstStyle/>
          <a:p>
            <a:fld id="{F200DABC-B9A8-42CF-819F-D6008917C0A5}" type="slidenum">
              <a:rPr lang="en-US" smtClean="0"/>
              <a:t>19</a:t>
            </a:fld>
            <a:endParaRPr lang="en-US"/>
          </a:p>
        </p:txBody>
      </p:sp>
    </p:spTree>
    <p:extLst>
      <p:ext uri="{BB962C8B-B14F-4D97-AF65-F5344CB8AC3E}">
        <p14:creationId xmlns:p14="http://schemas.microsoft.com/office/powerpoint/2010/main" val="89263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discuss emergency preparedness from a hospital perspective, with hopes to draw parallels to the business community.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09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A bit of my 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Retired submarine officer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Navy civilian working in Japan for the NNPP (Forward deployed nuclear powered aircraft carrier)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Now work for Adventist Health Castle and have the honor of working with Cherie Martyn who manages all of the Medical Office buildings. </a:t>
            </a:r>
            <a:r>
              <a:rPr lang="en-US" dirty="0">
                <a:solidFill>
                  <a:srgbClr val="FFFF00"/>
                </a:solidFill>
                <a:sym typeface="Wingdings" panose="05000000000000000000" pitchFamily="2" charset="2"/>
              </a:rPr>
              <a:t>And we’ve had our share of mini disasters we’ve had to deal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sym typeface="Wingdings" panose="05000000000000000000" pitchFamily="2" charset="2"/>
              </a:rPr>
              <a:t>I d</a:t>
            </a:r>
            <a:r>
              <a:rPr lang="en-US" dirty="0">
                <a:solidFill>
                  <a:srgbClr val="FFFF00"/>
                </a:solidFill>
              </a:rPr>
              <a:t>on’t claim to be an EM expert. EM is endless field of study and actions. Never enough resources, time, or training to devote to 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9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in Japan, we were located about 45 minutes south of Tokyo on Tokyo Bay. </a:t>
            </a:r>
          </a:p>
          <a:p>
            <a:endParaRPr lang="en-US" dirty="0"/>
          </a:p>
          <a:p>
            <a:r>
              <a:rPr lang="en-US" dirty="0"/>
              <a:t>What do you think our potential hazards were in Japan?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923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Feb 7/8 2014 Snowstorm – once every 40 years storm</a:t>
            </a:r>
          </a:p>
          <a:p>
            <a:r>
              <a:rPr lang="en-US" dirty="0"/>
              <a:t>Knocked out electrical power from TEPCO. Base power plant was co-generation plant, and ship had emergency generators. </a:t>
            </a:r>
          </a:p>
          <a:p>
            <a:r>
              <a:rPr lang="en-US" dirty="0"/>
              <a:t>The following Monday, many places still shut down, lack of plows, we held a lessons learned / review with the base leadership. NNPP has a lot of clout over there having oversight of the Navy nuclear reactors (aircraft carrier has two) in Japan and on the base. The base leadership was not happy with a Monday meeting arguing premature and needed more time. We still held the meeting and learned more about the base power plant – that it could not be operated in island mode (without TEPCO) and that the base emergency generators could not be started up because of lack of operators. Could not get them in to start them up. The Navy doesn’t like being on it’s last line of defense, the ships generators. You need power to remove what is called “decay heat” even when the reactor is shut down. Truth is, we have other things we can do even if the ships generators go down, and the decay heat rate is very low, but from a principal standpoint, we don’t like being in this condition. So we looked critically at the base power plant and the reasons why their emergency generators were not started more promptly. Now we’re good when the next 45 year storm hits, right?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608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February 14</a:t>
            </a:r>
            <a:r>
              <a:rPr lang="en-US" baseline="30000" dirty="0"/>
              <a:t>th</a:t>
            </a:r>
            <a:r>
              <a:rPr lang="en-US" dirty="0"/>
              <a:t>, knocked out power again, (gale force winds and snow). Reason for power loss was attributed to galloping power lines. </a:t>
            </a:r>
          </a:p>
          <a:p>
            <a:r>
              <a:rPr lang="en-US" dirty="0"/>
              <a:t>But the base was ready. Emergency diesel operators were pre positioned on base and the generators were started up ahead of time. </a:t>
            </a:r>
          </a:p>
          <a:p>
            <a:endParaRPr lang="en-US" dirty="0"/>
          </a:p>
          <a:p>
            <a:r>
              <a:rPr lang="en-US" dirty="0"/>
              <a:t>Lesson, root cause analysis and take prompt corrective action.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678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379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command group</a:t>
            </a:r>
          </a:p>
          <a:p>
            <a:endParaRPr lang="en-US" dirty="0"/>
          </a:p>
          <a:p>
            <a:r>
              <a:rPr lang="en-US" dirty="0"/>
              <a:t>Explain subgroups</a:t>
            </a:r>
          </a:p>
          <a:p>
            <a:r>
              <a:rPr lang="en-US" dirty="0"/>
              <a:t>Ops – doers</a:t>
            </a:r>
          </a:p>
          <a:p>
            <a:r>
              <a:rPr lang="en-US" dirty="0"/>
              <a:t>Planning – Planners and trackers</a:t>
            </a:r>
          </a:p>
          <a:p>
            <a:r>
              <a:rPr lang="en-US" dirty="0"/>
              <a:t>Logistics – Getters</a:t>
            </a:r>
          </a:p>
          <a:p>
            <a:r>
              <a:rPr lang="en-US" dirty="0"/>
              <a:t>Finance – counters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121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Preparation means knowing </a:t>
            </a:r>
            <a:r>
              <a:rPr lang="en-US" b="1" dirty="0"/>
              <a:t>what to do </a:t>
            </a:r>
            <a:r>
              <a:rPr lang="en-US" dirty="0"/>
              <a:t>and </a:t>
            </a:r>
            <a:r>
              <a:rPr lang="en-US" b="1" dirty="0"/>
              <a:t>when to do it</a:t>
            </a:r>
            <a:r>
              <a:rPr lang="en-US" dirty="0"/>
              <a:t>.</a:t>
            </a:r>
          </a:p>
        </p:txBody>
      </p:sp>
      <p:sp>
        <p:nvSpPr>
          <p:cNvPr id="4" name="Slide Number Placeholder 3"/>
          <p:cNvSpPr>
            <a:spLocks noGrp="1"/>
          </p:cNvSpPr>
          <p:nvPr>
            <p:ph type="sldNum" sz="quarter" idx="10"/>
          </p:nvPr>
        </p:nvSpPr>
        <p:spPr/>
        <p:txBody>
          <a:bodyPr/>
          <a:lstStyle/>
          <a:p>
            <a:fld id="{F200DABC-B9A8-42CF-819F-D6008917C0A5}" type="slidenum">
              <a:rPr lang="en-US" smtClean="0"/>
              <a:t>3</a:t>
            </a:fld>
            <a:endParaRPr lang="en-US"/>
          </a:p>
        </p:txBody>
      </p:sp>
    </p:spTree>
    <p:extLst>
      <p:ext uri="{BB962C8B-B14F-4D97-AF65-F5344CB8AC3E}">
        <p14:creationId xmlns:p14="http://schemas.microsoft.com/office/powerpoint/2010/main" val="449818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Systems in place</a:t>
            </a:r>
          </a:p>
          <a:p>
            <a:endParaRPr lang="en-US" dirty="0"/>
          </a:p>
          <a:p>
            <a:r>
              <a:rPr lang="en-US" dirty="0" err="1"/>
              <a:t>Watchbill</a:t>
            </a:r>
            <a:r>
              <a:rPr lang="en-US" dirty="0"/>
              <a:t> </a:t>
            </a:r>
          </a:p>
          <a:p>
            <a:r>
              <a:rPr lang="en-US" dirty="0"/>
              <a:t>2-3 deep. Discuss why.</a:t>
            </a:r>
          </a:p>
          <a:p>
            <a:endParaRPr lang="en-US" dirty="0"/>
          </a:p>
          <a:p>
            <a:r>
              <a:rPr lang="en-US" dirty="0"/>
              <a:t>These people need to be trained.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520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in the great Navy tradition, there is a qualification card for each position so they learn what it is that’s expected of them. </a:t>
            </a:r>
          </a:p>
          <a:p>
            <a:r>
              <a:rPr lang="en-US" dirty="0"/>
              <a:t>Self sign and knowledge and practical factors that I signed off at the emergency program manager.</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166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something as simple as setting up the command center (which is our Board Room) needs a way to organize it. So we have what is called a </a:t>
            </a:r>
          </a:p>
          <a:p>
            <a:endParaRPr lang="en-US" dirty="0"/>
          </a:p>
          <a:p>
            <a:r>
              <a:rPr lang="en-US" dirty="0"/>
              <a:t>Priority Action Card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130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Action Card</a:t>
            </a:r>
          </a:p>
          <a:p>
            <a:r>
              <a:rPr lang="en-US" dirty="0"/>
              <a:t>Structures and Systems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525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225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573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27796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C7F137-33FC-466D-819E-12F42D022E44}" type="slidenum">
              <a:rPr lang="en-US" smtClean="0"/>
              <a:t>26</a:t>
            </a:fld>
            <a:endParaRPr lang="en-US" dirty="0"/>
          </a:p>
        </p:txBody>
      </p:sp>
    </p:spTree>
    <p:extLst>
      <p:ext uri="{BB962C8B-B14F-4D97-AF65-F5344CB8AC3E}">
        <p14:creationId xmlns:p14="http://schemas.microsoft.com/office/powerpoint/2010/main" val="506334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95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should a business approach a disaster plan. Hopefully some of the ideas I presented are applicable. But there is data and lessons from recent Hurricanes </a:t>
            </a:r>
          </a:p>
          <a:p>
            <a:endParaRPr lang="en-US" dirty="0"/>
          </a:p>
          <a:p>
            <a:r>
              <a:rPr lang="en-US" dirty="0"/>
              <a:t>According to FEMA – 40% of small bus never reopen after a disaster</a:t>
            </a:r>
          </a:p>
          <a:p>
            <a:endParaRPr lang="en-US" dirty="0"/>
          </a:p>
          <a:p>
            <a:r>
              <a:rPr lang="en-US" dirty="0"/>
              <a:t>Do you have a continuity of operations plan? </a:t>
            </a:r>
          </a:p>
          <a:p>
            <a:r>
              <a:rPr lang="en-US" dirty="0"/>
              <a:t>Business survive? Business operate for the good of the community? Can they continue operations for good of community and make a profit? </a:t>
            </a:r>
          </a:p>
          <a:p>
            <a:r>
              <a:rPr lang="en-US" dirty="0"/>
              <a:t>Data in the cloud – invoices, contracts, customer data, tax returns, insurance documents. </a:t>
            </a:r>
          </a:p>
          <a:p>
            <a:endParaRPr lang="en-US" dirty="0"/>
          </a:p>
          <a:p>
            <a:r>
              <a:rPr lang="en-US" dirty="0"/>
              <a:t>Red Cross recommends three separate plans. </a:t>
            </a:r>
          </a:p>
          <a:p>
            <a:pPr marL="171450" indent="-171450">
              <a:buFontTx/>
              <a:buChar char="-"/>
            </a:pPr>
            <a:r>
              <a:rPr lang="en-US" dirty="0"/>
              <a:t>Customers – contact numbers and a communications plan. You don’t want them leaving and going to a competitor. Is there a plan to keep them supplied during the disaster?</a:t>
            </a:r>
          </a:p>
          <a:p>
            <a:pPr marL="171450" indent="-171450">
              <a:buFontTx/>
              <a:buChar char="-"/>
            </a:pPr>
            <a:r>
              <a:rPr lang="en-US" dirty="0"/>
              <a:t>Employees – how payroll and leave will be affected in a disaster. If you cannot pay them for a short while, do they know what to expect or that they will be rewarded for sticking with you and getting you through the disaster.</a:t>
            </a:r>
          </a:p>
          <a:p>
            <a:pPr marL="171450" indent="-171450">
              <a:buFontTx/>
              <a:buChar char="-"/>
            </a:pPr>
            <a:r>
              <a:rPr lang="en-US" dirty="0"/>
              <a:t>Vendors – contact information and backup plans if vendors cannot get products to you. (a disaster in there area that is nowhere close to you). A COOP plan will look at all your vendors and identify critical ones, and backup plans if they are not available. </a:t>
            </a:r>
          </a:p>
          <a:p>
            <a:pPr marL="171450" indent="-171450">
              <a:buFontTx/>
              <a:buChar char="-"/>
            </a:pPr>
            <a:r>
              <a:rPr lang="en-US" dirty="0"/>
              <a:t>Communication with each of these groups – have pre-scripted messages for each group.</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250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Drills can be as simple as fire evacuation drills</a:t>
            </a:r>
          </a:p>
          <a:p>
            <a:pPr marL="171450" indent="-171450">
              <a:buFontTx/>
              <a:buChar char="-"/>
            </a:pPr>
            <a:endParaRPr lang="en-US" dirty="0"/>
          </a:p>
          <a:p>
            <a:pPr marL="171450" indent="-171450">
              <a:buFontTx/>
              <a:buChar char="-"/>
            </a:pPr>
            <a:r>
              <a:rPr lang="en-US" dirty="0"/>
              <a:t>- Rick Rescorla</a:t>
            </a:r>
          </a:p>
          <a:p>
            <a:pPr marL="171450" indent="-171450">
              <a:buFontTx/>
              <a:buChar char="-"/>
            </a:pPr>
            <a:r>
              <a:rPr lang="en-US" dirty="0"/>
              <a:t>VP of Security at Morgan Stanley </a:t>
            </a:r>
          </a:p>
          <a:p>
            <a:pPr marL="171450" indent="-171450">
              <a:buFontTx/>
              <a:buChar char="-"/>
            </a:pPr>
            <a:r>
              <a:rPr lang="en-US" dirty="0"/>
              <a:t>Only lost 6 of 2700 employees who occupied the 44-74</a:t>
            </a:r>
            <a:r>
              <a:rPr lang="en-US" baseline="30000" dirty="0"/>
              <a:t>th</a:t>
            </a:r>
            <a:r>
              <a:rPr lang="en-US" dirty="0"/>
              <a:t> floors of south tower. </a:t>
            </a:r>
          </a:p>
          <a:p>
            <a:pPr marL="171450" indent="-171450">
              <a:buFontTx/>
              <a:buChar char="-"/>
            </a:pPr>
            <a:r>
              <a:rPr lang="en-US" dirty="0"/>
              <a:t>Held regular drills and made employees enter the stairwells two by two and descend two stories. Amid griping of the executives that it was too much. </a:t>
            </a:r>
          </a:p>
          <a:p>
            <a:pPr marL="171450" indent="-171450">
              <a:buFontTx/>
              <a:buChar char="-"/>
            </a:pPr>
            <a:r>
              <a:rPr lang="en-US" dirty="0"/>
              <a:t>After north tower hit, Port Authority Direction to building occupants was to stay put. He told his staff to evacuate as they had been trained – and their training was engrained in the DNA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81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responses begin at the county level with first responders.</a:t>
            </a:r>
          </a:p>
        </p:txBody>
      </p:sp>
      <p:sp>
        <p:nvSpPr>
          <p:cNvPr id="4" name="Slide Number Placeholder 3"/>
          <p:cNvSpPr>
            <a:spLocks noGrp="1"/>
          </p:cNvSpPr>
          <p:nvPr>
            <p:ph type="sldNum" sz="quarter" idx="10"/>
          </p:nvPr>
        </p:nvSpPr>
        <p:spPr/>
        <p:txBody>
          <a:bodyPr/>
          <a:lstStyle/>
          <a:p>
            <a:fld id="{F200DABC-B9A8-42CF-819F-D6008917C0A5}" type="slidenum">
              <a:rPr lang="en-US" smtClean="0"/>
              <a:t>6</a:t>
            </a:fld>
            <a:endParaRPr lang="en-US"/>
          </a:p>
        </p:txBody>
      </p:sp>
    </p:spTree>
    <p:extLst>
      <p:ext uri="{BB962C8B-B14F-4D97-AF65-F5344CB8AC3E}">
        <p14:creationId xmlns:p14="http://schemas.microsoft.com/office/powerpoint/2010/main" val="543803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a:p>
            <a:pPr marL="171450" indent="-171450">
              <a:buFontTx/>
              <a:buChar char="-"/>
            </a:pPr>
            <a:r>
              <a:rPr lang="en-US" dirty="0"/>
              <a:t>1991 our submarine was visiting the Philippines. Submarine was the USS New York City. One of the Commanding Officers of that ship was Thomas Travis who is not leading the Hawaii Emergency Management Agency. </a:t>
            </a:r>
          </a:p>
          <a:p>
            <a:pPr marL="0" indent="0">
              <a:buFontTx/>
              <a:buNone/>
            </a:pPr>
            <a:endParaRPr lang="en-US" dirty="0"/>
          </a:p>
          <a:p>
            <a:pPr marL="171450" indent="-171450">
              <a:buFontTx/>
              <a:buChar char="-"/>
            </a:pPr>
            <a:r>
              <a:rPr lang="en-US" dirty="0"/>
              <a:t>Mt Pinatubo started erupting and the ash was all blowing the other way. But then the typhoon </a:t>
            </a:r>
            <a:r>
              <a:rPr lang="en-US" dirty="0" err="1"/>
              <a:t>Yunya</a:t>
            </a:r>
            <a:r>
              <a:rPr lang="en-US" dirty="0"/>
              <a:t> showed up, changed the winds and created a large scale disaster in the area. </a:t>
            </a:r>
          </a:p>
          <a:p>
            <a:pPr marL="171450" indent="-171450">
              <a:buFontTx/>
              <a:buChar char="-"/>
            </a:pPr>
            <a:endParaRPr lang="en-US" dirty="0"/>
          </a:p>
          <a:p>
            <a:pPr marL="171450" indent="-171450">
              <a:buFontTx/>
              <a:buChar char="-"/>
            </a:pPr>
            <a:r>
              <a:rPr lang="en-US" dirty="0"/>
              <a:t>You can see the dark circle here, that is the ash plume from the volcano in the middle of the typhoon clouds.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104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956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Ash clogged condensers, caused lowering of vacuum, and threatened ability to maintain the turbine generators running. </a:t>
            </a:r>
          </a:p>
          <a:p>
            <a:pPr marL="171450" indent="-171450">
              <a:buFontTx/>
              <a:buChar char="-"/>
            </a:pPr>
            <a:endParaRPr lang="en-US" dirty="0"/>
          </a:p>
          <a:p>
            <a:pPr marL="171450" indent="-171450">
              <a:buFontTx/>
              <a:buChar char="-"/>
            </a:pPr>
            <a:r>
              <a:rPr lang="en-US" dirty="0"/>
              <a:t>Even your backups and defenses may be threatened. </a:t>
            </a:r>
          </a:p>
          <a:p>
            <a:pPr marL="171450" indent="-171450">
              <a:buFontTx/>
              <a:buChar char="-"/>
            </a:pPr>
            <a:endParaRPr lang="en-US" dirty="0"/>
          </a:p>
          <a:p>
            <a:pPr marL="171450" indent="-171450">
              <a:buFontTx/>
              <a:buChar char="-"/>
            </a:pPr>
            <a:r>
              <a:rPr lang="en-US" dirty="0"/>
              <a:t>That concludes my brief. Hopefully you can draw parallels between the hospital program and see ways to scale it to your business.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528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B9F7-5574-461D-885E-950137817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527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My career started when I completed my contract as a </a:t>
            </a:r>
            <a:r>
              <a:rPr lang="en-US" dirty="0" err="1"/>
              <a:t>Sgt</a:t>
            </a:r>
            <a:r>
              <a:rPr lang="en-US" dirty="0"/>
              <a:t> in the Marine Corps. Shortly after I worked as a Security Guard at Waikiki Landmark and from there worked my way up.  Don’t want to bore you but had the pleasure of managing residential and later Commercial properties. Gave allot of insight on managing personnel, property and the importance of customer service.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237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362026"/>
          </a:xfrm>
        </p:spPr>
        <p:txBody>
          <a:bodyPr/>
          <a:lstStyle/>
          <a:p>
            <a:r>
              <a:rPr lang="en-US" dirty="0"/>
              <a:t>Everything we do is about managing risk. Quantify, Qualify and Justify.  </a:t>
            </a:r>
          </a:p>
          <a:p>
            <a:r>
              <a:rPr lang="en-US" dirty="0"/>
              <a:t> </a:t>
            </a:r>
          </a:p>
          <a:p>
            <a:pPr lvl="0"/>
            <a:r>
              <a:rPr lang="en-US" dirty="0"/>
              <a:t>Identifying the 5 steps of Risk assessments (This is the very simple version) </a:t>
            </a:r>
          </a:p>
          <a:p>
            <a:pPr lvl="0"/>
            <a:r>
              <a:rPr lang="en-US" dirty="0"/>
              <a:t>    Identify hazards, obstacles, threats</a:t>
            </a:r>
          </a:p>
          <a:p>
            <a:pPr lvl="0"/>
            <a:r>
              <a:rPr lang="en-US" dirty="0"/>
              <a:t>    Decide who may be harmed, and how.</a:t>
            </a:r>
          </a:p>
          <a:p>
            <a:pPr lvl="0"/>
            <a:r>
              <a:rPr lang="en-US" dirty="0"/>
              <a:t>    Assess the risks and take action.</a:t>
            </a:r>
          </a:p>
          <a:p>
            <a:pPr lvl="0"/>
            <a:r>
              <a:rPr lang="en-US" dirty="0"/>
              <a:t>    Make a record of the findings.</a:t>
            </a:r>
          </a:p>
          <a:p>
            <a:pPr lvl="1"/>
            <a:r>
              <a:rPr lang="en-US" dirty="0"/>
              <a:t>Add Standard Operating Procedure</a:t>
            </a:r>
          </a:p>
          <a:p>
            <a:pPr lvl="0"/>
            <a:r>
              <a:rPr lang="en-US" dirty="0"/>
              <a:t>    Review the risk assessment including improvements</a:t>
            </a:r>
          </a:p>
          <a:p>
            <a:pPr lvl="1"/>
            <a:r>
              <a:rPr lang="en-US" dirty="0"/>
              <a:t>Conduct Training and tabletop exercises (practical training on improvements) </a:t>
            </a:r>
          </a:p>
          <a:p>
            <a:pPr lvl="1"/>
            <a:r>
              <a:rPr lang="en-US" dirty="0"/>
              <a:t>Is the staff Protected. Is there a plan in place for their family (Will talk about that more in a future slide (Standard Operating Procedures). </a:t>
            </a:r>
          </a:p>
          <a:p>
            <a:r>
              <a:rPr lang="en-US" dirty="0"/>
              <a:t> </a:t>
            </a:r>
          </a:p>
          <a:p>
            <a:r>
              <a:rPr lang="en-US" b="1" u="sng" dirty="0"/>
              <a:t>Threat and vulnerability assessment</a:t>
            </a:r>
            <a:r>
              <a:rPr lang="en-US" dirty="0"/>
              <a:t> – Threat/Vulnerability Assessments and risk analysis</a:t>
            </a:r>
          </a:p>
          <a:p>
            <a:r>
              <a:rPr lang="en-US" dirty="0"/>
              <a:t>(threat assessment considers the full spectrum of threats (i.e., natural, criminal, terrorist, accidental, etc.)and factors to limit or manage those risks</a:t>
            </a:r>
          </a:p>
          <a:p>
            <a:pPr lvl="0"/>
            <a:r>
              <a:rPr lang="en-US" dirty="0"/>
              <a:t>Vulnerability Assessment</a:t>
            </a:r>
          </a:p>
          <a:p>
            <a:pPr lvl="0"/>
            <a:r>
              <a:rPr lang="en-US" dirty="0"/>
              <a:t>Risk Analysis</a:t>
            </a:r>
          </a:p>
          <a:p>
            <a:pPr lvl="0"/>
            <a:r>
              <a:rPr lang="en-US" dirty="0"/>
              <a:t>Upgrade Recommendations</a:t>
            </a:r>
          </a:p>
          <a:p>
            <a:pPr lvl="0"/>
            <a:r>
              <a:rPr lang="en-US" dirty="0"/>
              <a:t>Re-Evaluation of Risks</a:t>
            </a:r>
          </a:p>
          <a:p>
            <a:pPr lvl="0"/>
            <a:r>
              <a:rPr lang="en-US" dirty="0"/>
              <a:t>Conduct Training and tabletop exercises (practical training on improvements and presentation) </a:t>
            </a:r>
          </a:p>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049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Managing personnel and property when a potential disaster is incoming.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614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standard operating procedures in place is of the utmost importance.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025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prepared for every possibility. Don’t forget Media and who is authorized to respond. How should they respond etc.. In Most cases we don’t want our staff to respond </a:t>
            </a:r>
          </a:p>
          <a:p>
            <a:endParaRPr lang="en-US" dirty="0"/>
          </a:p>
          <a:p>
            <a:r>
              <a:rPr lang="en-US" dirty="0"/>
              <a:t>if they get cornered – This is an active criminal investigation and have no comments until HPD completes its investigation. </a:t>
            </a:r>
          </a:p>
          <a:p>
            <a:endParaRPr lang="en-US" dirty="0"/>
          </a:p>
          <a:p>
            <a:r>
              <a:rPr lang="en-US" dirty="0"/>
              <a:t>For Hurricanes. We ask everyone to take precautions you deem necessary. Short sweet and to the point.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61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I had the pleasure of managing Waikiki trade Center when we had 3 nightclubs. All with 4:00 a.m. liquor licenses. Not to mention in the area was over 13 nightclubs. This was 2006. That experience taught me plenty on managing risk.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695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800"/>
              </a:spcBef>
              <a:buClr>
                <a:srgbClr val="2F5897"/>
              </a:buClr>
              <a:defRPr/>
            </a:pPr>
            <a:r>
              <a:rPr lang="en-US" sz="1200" dirty="0">
                <a:ln w="1905"/>
                <a:solidFill>
                  <a:schemeClr val="tx2">
                    <a:lumMod val="50000"/>
                  </a:schemeClr>
                </a:solidFill>
                <a:effectLst>
                  <a:innerShdw blurRad="69850" dist="43180" dir="5400000">
                    <a:srgbClr val="000000">
                      <a:alpha val="65000"/>
                    </a:srgbClr>
                  </a:innerShdw>
                </a:effectLst>
                <a:cs typeface="Arial" pitchFamily="34" charset="0"/>
              </a:rPr>
              <a:t>County Government Responsibilities</a:t>
            </a:r>
          </a:p>
          <a:p>
            <a:pPr lvl="0">
              <a:spcBef>
                <a:spcPts val="800"/>
              </a:spcBef>
              <a:buClr>
                <a:srgbClr val="2F5897"/>
              </a:buClr>
              <a:defRPr/>
            </a:pPr>
            <a:r>
              <a:rPr lang="en-US" sz="1200" dirty="0">
                <a:ln w="1905"/>
                <a:solidFill>
                  <a:schemeClr val="tx2">
                    <a:lumMod val="50000"/>
                  </a:schemeClr>
                </a:solidFill>
                <a:effectLst>
                  <a:innerShdw blurRad="69850" dist="43180" dir="5400000">
                    <a:srgbClr val="000000">
                      <a:alpha val="65000"/>
                    </a:srgbClr>
                  </a:innerShdw>
                </a:effectLst>
                <a:cs typeface="Arial" pitchFamily="34" charset="0"/>
              </a:rPr>
              <a:t>Provide first response </a:t>
            </a:r>
          </a:p>
          <a:p>
            <a:pPr lvl="0">
              <a:spcBef>
                <a:spcPts val="800"/>
              </a:spcBef>
              <a:buClr>
                <a:srgbClr val="2F5897"/>
              </a:buClr>
              <a:defRPr/>
            </a:pPr>
            <a:r>
              <a:rPr lang="en-US" sz="1200" dirty="0">
                <a:ln w="1905"/>
                <a:solidFill>
                  <a:schemeClr val="tx2">
                    <a:lumMod val="50000"/>
                  </a:schemeClr>
                </a:solidFill>
                <a:effectLst>
                  <a:innerShdw blurRad="69850" dist="43180" dir="5400000">
                    <a:srgbClr val="000000">
                      <a:alpha val="65000"/>
                    </a:srgbClr>
                  </a:innerShdw>
                </a:effectLst>
                <a:cs typeface="Arial" pitchFamily="34" charset="0"/>
              </a:rPr>
              <a:t>Warn &amp; evacuate residents and tourists</a:t>
            </a:r>
          </a:p>
          <a:p>
            <a:pPr>
              <a:spcBef>
                <a:spcPts val="800"/>
              </a:spcBef>
              <a:buClr>
                <a:srgbClr val="2F5897"/>
              </a:buClr>
              <a:defRPr/>
            </a:pPr>
            <a:r>
              <a:rPr lang="en-US" sz="1200" dirty="0">
                <a:ln w="1905"/>
                <a:solidFill>
                  <a:schemeClr val="tx2">
                    <a:lumMod val="50000"/>
                  </a:schemeClr>
                </a:solidFill>
                <a:effectLst>
                  <a:innerShdw blurRad="69850" dist="43180" dir="5400000">
                    <a:srgbClr val="000000">
                      <a:alpha val="65000"/>
                    </a:srgbClr>
                  </a:innerShdw>
                </a:effectLst>
                <a:cs typeface="Arial" pitchFamily="34" charset="0"/>
              </a:rPr>
              <a:t>Assess situation to identify operational requirements</a:t>
            </a:r>
          </a:p>
          <a:p>
            <a:pPr>
              <a:spcBef>
                <a:spcPts val="800"/>
              </a:spcBef>
              <a:buClr>
                <a:srgbClr val="2F5897"/>
              </a:buClr>
              <a:defRPr/>
            </a:pPr>
            <a:r>
              <a:rPr lang="en-US" sz="1200" dirty="0">
                <a:ln w="1905"/>
                <a:solidFill>
                  <a:schemeClr val="tx2">
                    <a:lumMod val="50000"/>
                  </a:schemeClr>
                </a:solidFill>
                <a:effectLst>
                  <a:innerShdw blurRad="69850" dist="43180" dir="5400000">
                    <a:srgbClr val="000000">
                      <a:alpha val="65000"/>
                    </a:srgbClr>
                  </a:innerShdw>
                </a:effectLst>
                <a:cs typeface="Arial" pitchFamily="34" charset="0"/>
              </a:rPr>
              <a:t>Declare a local state of emergency</a:t>
            </a:r>
          </a:p>
          <a:p>
            <a:pPr>
              <a:spcBef>
                <a:spcPts val="800"/>
              </a:spcBef>
              <a:buClr>
                <a:srgbClr val="2F5897"/>
              </a:buClr>
              <a:defRPr/>
            </a:pPr>
            <a:r>
              <a:rPr lang="en-US" sz="1200" dirty="0">
                <a:ln w="1905"/>
                <a:solidFill>
                  <a:schemeClr val="tx2">
                    <a:lumMod val="50000"/>
                  </a:schemeClr>
                </a:solidFill>
                <a:effectLst>
                  <a:innerShdw blurRad="69850" dist="43180" dir="5400000">
                    <a:srgbClr val="000000">
                      <a:alpha val="65000"/>
                    </a:srgbClr>
                  </a:innerShdw>
                </a:effectLst>
                <a:cs typeface="Arial" pitchFamily="34" charset="0"/>
              </a:rPr>
              <a:t>Centralize coordination among local agencies</a:t>
            </a:r>
          </a:p>
          <a:p>
            <a:pPr lvl="0">
              <a:spcBef>
                <a:spcPts val="800"/>
              </a:spcBef>
              <a:buClr>
                <a:srgbClr val="2F5897"/>
              </a:buClr>
              <a:defRPr/>
            </a:pPr>
            <a:r>
              <a:rPr lang="en-US" sz="1200" dirty="0">
                <a:ln w="1905"/>
                <a:solidFill>
                  <a:schemeClr val="tx2">
                    <a:lumMod val="50000"/>
                  </a:schemeClr>
                </a:solidFill>
                <a:effectLst>
                  <a:innerShdw blurRad="69850" dist="43180" dir="5400000">
                    <a:srgbClr val="000000">
                      <a:alpha val="65000"/>
                    </a:srgbClr>
                  </a:innerShdw>
                </a:effectLst>
                <a:cs typeface="Arial" pitchFamily="34" charset="0"/>
              </a:rPr>
              <a:t>Conduct damage assessment</a:t>
            </a:r>
          </a:p>
          <a:p>
            <a:pPr lvl="0">
              <a:spcBef>
                <a:spcPts val="800"/>
              </a:spcBef>
              <a:buClr>
                <a:srgbClr val="2F5897"/>
              </a:buClr>
              <a:defRPr/>
            </a:pPr>
            <a:r>
              <a:rPr lang="en-US" sz="1200" dirty="0">
                <a:ln w="1905"/>
                <a:solidFill>
                  <a:schemeClr val="tx2">
                    <a:lumMod val="50000"/>
                  </a:schemeClr>
                </a:solidFill>
                <a:effectLst>
                  <a:innerShdw blurRad="69850" dist="43180" dir="5400000">
                    <a:srgbClr val="000000">
                      <a:alpha val="65000"/>
                    </a:srgbClr>
                  </a:innerShdw>
                </a:effectLst>
                <a:cs typeface="Arial" pitchFamily="34" charset="0"/>
              </a:rPr>
              <a:t>Request State assistance</a:t>
            </a:r>
            <a:endParaRPr lang="en-US" sz="1200" dirty="0">
              <a:ln w="1905"/>
              <a:solidFill>
                <a:schemeClr val="tx2">
                  <a:lumMod val="50000"/>
                </a:schemeClr>
              </a:solidFill>
              <a:effectLst>
                <a:innerShdw blurRad="69850" dist="43180" dir="5400000">
                  <a:srgbClr val="000000">
                    <a:alpha val="65000"/>
                  </a:srgbClr>
                </a:innerShdw>
              </a:effectLst>
            </a:endParaRPr>
          </a:p>
          <a:p>
            <a:endParaRPr lang="en-US" dirty="0"/>
          </a:p>
        </p:txBody>
      </p:sp>
      <p:sp>
        <p:nvSpPr>
          <p:cNvPr id="4" name="Slide Number Placeholder 3"/>
          <p:cNvSpPr>
            <a:spLocks noGrp="1"/>
          </p:cNvSpPr>
          <p:nvPr>
            <p:ph type="sldNum" sz="quarter" idx="10"/>
          </p:nvPr>
        </p:nvSpPr>
        <p:spPr/>
        <p:txBody>
          <a:bodyPr/>
          <a:lstStyle/>
          <a:p>
            <a:fld id="{F200DABC-B9A8-42CF-819F-D6008917C0A5}" type="slidenum">
              <a:rPr lang="en-US" smtClean="0"/>
              <a:t>7</a:t>
            </a:fld>
            <a:endParaRPr lang="en-US"/>
          </a:p>
        </p:txBody>
      </p:sp>
    </p:spTree>
    <p:extLst>
      <p:ext uri="{BB962C8B-B14F-4D97-AF65-F5344CB8AC3E}">
        <p14:creationId xmlns:p14="http://schemas.microsoft.com/office/powerpoint/2010/main" val="2128626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798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173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548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756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348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149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028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353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151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74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800"/>
              </a:spcBef>
              <a:buClr>
                <a:srgbClr val="2F5897"/>
              </a:buClr>
              <a:defRPr/>
            </a:pPr>
            <a:r>
              <a:rPr lang="en-US" dirty="0">
                <a:ln w="1905"/>
                <a:solidFill>
                  <a:schemeClr val="tx2">
                    <a:lumMod val="50000"/>
                  </a:schemeClr>
                </a:solidFill>
                <a:effectLst>
                  <a:innerShdw blurRad="69850" dist="43180" dir="5400000">
                    <a:srgbClr val="000000">
                      <a:alpha val="65000"/>
                    </a:srgbClr>
                  </a:innerShdw>
                </a:effectLst>
                <a:cs typeface="Arial" pitchFamily="34" charset="0"/>
              </a:rPr>
              <a:t>State Gov’t Responsibilities</a:t>
            </a:r>
          </a:p>
          <a:p>
            <a:pPr lvl="0">
              <a:spcBef>
                <a:spcPts val="800"/>
              </a:spcBef>
              <a:buClr>
                <a:srgbClr val="2F5897"/>
              </a:buClr>
              <a:defRPr/>
            </a:pPr>
            <a:r>
              <a:rPr lang="en-US" dirty="0">
                <a:ln w="1905"/>
                <a:solidFill>
                  <a:schemeClr val="tx2">
                    <a:lumMod val="50000"/>
                  </a:schemeClr>
                </a:solidFill>
                <a:effectLst>
                  <a:innerShdw blurRad="69850" dist="43180" dir="5400000">
                    <a:srgbClr val="000000">
                      <a:alpha val="65000"/>
                    </a:srgbClr>
                  </a:innerShdw>
                </a:effectLst>
                <a:cs typeface="Arial" pitchFamily="34" charset="0"/>
              </a:rPr>
              <a:t>Respond to requests for State assistance – the county must make a request.</a:t>
            </a:r>
          </a:p>
          <a:p>
            <a:pPr lvl="0">
              <a:spcBef>
                <a:spcPts val="800"/>
              </a:spcBef>
              <a:buClr>
                <a:srgbClr val="2F5897"/>
              </a:buClr>
              <a:defRPr/>
            </a:pPr>
            <a:r>
              <a:rPr lang="en-US" dirty="0">
                <a:ln w="1905"/>
                <a:solidFill>
                  <a:schemeClr val="tx2">
                    <a:lumMod val="50000"/>
                  </a:schemeClr>
                </a:solidFill>
                <a:effectLst>
                  <a:innerShdw blurRad="69850" dist="43180" dir="5400000">
                    <a:srgbClr val="000000">
                      <a:alpha val="65000"/>
                    </a:srgbClr>
                  </a:innerShdw>
                </a:effectLst>
                <a:cs typeface="Arial" pitchFamily="34" charset="0"/>
              </a:rPr>
              <a:t>Activate the State EOC </a:t>
            </a:r>
          </a:p>
          <a:p>
            <a:pPr lvl="0">
              <a:spcBef>
                <a:spcPts val="800"/>
              </a:spcBef>
              <a:buClr>
                <a:srgbClr val="2F5897"/>
              </a:buClr>
              <a:defRPr/>
            </a:pPr>
            <a:r>
              <a:rPr lang="en-US" dirty="0">
                <a:ln w="1905"/>
                <a:solidFill>
                  <a:schemeClr val="tx2">
                    <a:lumMod val="50000"/>
                  </a:schemeClr>
                </a:solidFill>
                <a:effectLst>
                  <a:innerShdw blurRad="69850" dist="43180" dir="5400000">
                    <a:srgbClr val="000000">
                      <a:alpha val="65000"/>
                    </a:srgbClr>
                  </a:innerShdw>
                </a:effectLst>
                <a:cs typeface="Arial" pitchFamily="34" charset="0"/>
              </a:rPr>
              <a:t>Apply the Governor’s unique authority to:</a:t>
            </a:r>
          </a:p>
          <a:p>
            <a:pPr lvl="1">
              <a:spcBef>
                <a:spcPts val="800"/>
              </a:spcBef>
              <a:buClr>
                <a:srgbClr val="2F5897"/>
              </a:buClr>
              <a:buFont typeface="Wingdings" panose="05000000000000000000" pitchFamily="2" charset="2"/>
              <a:buChar char="q"/>
              <a:defRPr/>
            </a:pPr>
            <a:r>
              <a:rPr lang="en-US" dirty="0">
                <a:ln w="1905"/>
                <a:solidFill>
                  <a:schemeClr val="tx2">
                    <a:lumMod val="50000"/>
                  </a:schemeClr>
                </a:solidFill>
                <a:effectLst>
                  <a:innerShdw blurRad="69850" dist="43180" dir="5400000">
                    <a:srgbClr val="000000">
                      <a:alpha val="65000"/>
                    </a:srgbClr>
                  </a:innerShdw>
                </a:effectLst>
                <a:cs typeface="Arial" pitchFamily="34" charset="0"/>
              </a:rPr>
              <a:t>Declare a state of emergency </a:t>
            </a:r>
          </a:p>
          <a:p>
            <a:pPr lvl="1">
              <a:spcBef>
                <a:spcPts val="800"/>
              </a:spcBef>
              <a:buClr>
                <a:srgbClr val="2F5897"/>
              </a:buClr>
              <a:buFont typeface="Wingdings" panose="05000000000000000000" pitchFamily="2" charset="2"/>
              <a:buChar char="q"/>
              <a:defRPr/>
            </a:pPr>
            <a:r>
              <a:rPr lang="en-US" dirty="0">
                <a:ln w="1905"/>
                <a:solidFill>
                  <a:schemeClr val="tx2">
                    <a:lumMod val="50000"/>
                  </a:schemeClr>
                </a:solidFill>
                <a:effectLst>
                  <a:innerShdw blurRad="69850" dist="43180" dir="5400000">
                    <a:srgbClr val="000000">
                      <a:alpha val="65000"/>
                    </a:srgbClr>
                  </a:innerShdw>
                </a:effectLst>
                <a:cs typeface="Arial" pitchFamily="34" charset="0"/>
              </a:rPr>
              <a:t>Mobilize the Hawaii National Guard</a:t>
            </a:r>
          </a:p>
          <a:p>
            <a:pPr lvl="1">
              <a:spcBef>
                <a:spcPts val="800"/>
              </a:spcBef>
              <a:buClr>
                <a:srgbClr val="2F5897"/>
              </a:buClr>
              <a:buFont typeface="Wingdings" panose="05000000000000000000" pitchFamily="2" charset="2"/>
              <a:buChar char="q"/>
              <a:defRPr/>
            </a:pPr>
            <a:r>
              <a:rPr lang="en-US" dirty="0">
                <a:ln w="1905"/>
                <a:solidFill>
                  <a:schemeClr val="tx2">
                    <a:lumMod val="50000"/>
                  </a:schemeClr>
                </a:solidFill>
                <a:effectLst>
                  <a:innerShdw blurRad="69850" dist="43180" dir="5400000">
                    <a:srgbClr val="000000">
                      <a:alpha val="65000"/>
                    </a:srgbClr>
                  </a:innerShdw>
                </a:effectLst>
                <a:cs typeface="Arial" pitchFamily="34" charset="0"/>
              </a:rPr>
              <a:t>Redirect State resources to the emergency response</a:t>
            </a:r>
          </a:p>
          <a:p>
            <a:pPr lvl="0">
              <a:spcBef>
                <a:spcPts val="800"/>
              </a:spcBef>
              <a:buClr>
                <a:srgbClr val="2F5897"/>
              </a:buClr>
              <a:defRPr/>
            </a:pPr>
            <a:r>
              <a:rPr lang="en-US" dirty="0">
                <a:ln w="1905"/>
                <a:solidFill>
                  <a:schemeClr val="tx2">
                    <a:lumMod val="50000"/>
                  </a:schemeClr>
                </a:solidFill>
                <a:effectLst>
                  <a:innerShdw blurRad="69850" dist="43180" dir="5400000">
                    <a:srgbClr val="000000">
                      <a:alpha val="65000"/>
                    </a:srgbClr>
                  </a:innerShdw>
                </a:effectLst>
                <a:cs typeface="Arial" pitchFamily="34" charset="0"/>
              </a:rPr>
              <a:t>Coordinate mutual aid assistance/EMAC</a:t>
            </a:r>
          </a:p>
          <a:p>
            <a:pPr lvl="0">
              <a:spcBef>
                <a:spcPts val="800"/>
              </a:spcBef>
              <a:buClr>
                <a:srgbClr val="2F5897"/>
              </a:buClr>
              <a:defRPr/>
            </a:pPr>
            <a:r>
              <a:rPr lang="en-US" dirty="0">
                <a:ln w="1905"/>
                <a:solidFill>
                  <a:schemeClr val="tx2">
                    <a:lumMod val="50000"/>
                  </a:schemeClr>
                </a:solidFill>
                <a:effectLst>
                  <a:innerShdw blurRad="69850" dist="43180" dir="5400000">
                    <a:srgbClr val="000000">
                      <a:alpha val="65000"/>
                    </a:srgbClr>
                  </a:innerShdw>
                </a:effectLst>
                <a:cs typeface="Arial" pitchFamily="34" charset="0"/>
              </a:rPr>
              <a:t>Request Federal disaster assistance, federal disaster declaration – The state is the interface between the county and FEMA</a:t>
            </a:r>
          </a:p>
          <a:p>
            <a:endParaRPr lang="en-US" dirty="0"/>
          </a:p>
        </p:txBody>
      </p:sp>
      <p:sp>
        <p:nvSpPr>
          <p:cNvPr id="4" name="Slide Number Placeholder 3"/>
          <p:cNvSpPr>
            <a:spLocks noGrp="1"/>
          </p:cNvSpPr>
          <p:nvPr>
            <p:ph type="sldNum" sz="quarter" idx="10"/>
          </p:nvPr>
        </p:nvSpPr>
        <p:spPr/>
        <p:txBody>
          <a:bodyPr/>
          <a:lstStyle/>
          <a:p>
            <a:fld id="{F200DABC-B9A8-42CF-819F-D6008917C0A5}" type="slidenum">
              <a:rPr lang="en-US" smtClean="0"/>
              <a:t>8</a:t>
            </a:fld>
            <a:endParaRPr lang="en-US"/>
          </a:p>
        </p:txBody>
      </p:sp>
    </p:spTree>
    <p:extLst>
      <p:ext uri="{BB962C8B-B14F-4D97-AF65-F5344CB8AC3E}">
        <p14:creationId xmlns:p14="http://schemas.microsoft.com/office/powerpoint/2010/main" val="16327104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2999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7F137-33FC-466D-819E-12F42D022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302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BABB2374-E74A-4EF2-AD87-7F75D0C9E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2A00204-066E-44B4-950B-9DE1A1376F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a:extLst>
              <a:ext uri="{FF2B5EF4-FFF2-40B4-BE49-F238E27FC236}">
                <a16:creationId xmlns:a16="http://schemas.microsoft.com/office/drawing/2014/main" id="{7AE4E575-5A04-4341-9BC2-C3E3B92B65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itchFamily="34" charset="0"/>
                <a:ea typeface="ヒラギノ角ゴ ProN W3"/>
                <a:cs typeface="ヒラギノ角ゴ ProN W3"/>
              </a:defRPr>
            </a:lvl1pPr>
            <a:lvl2pPr marL="742950" indent="-285750">
              <a:defRPr>
                <a:solidFill>
                  <a:schemeClr val="tx1"/>
                </a:solidFill>
                <a:latin typeface="Ubuntu Light" pitchFamily="34" charset="0"/>
                <a:ea typeface="ヒラギノ角ゴ ProN W3"/>
                <a:cs typeface="ヒラギノ角ゴ ProN W3"/>
              </a:defRPr>
            </a:lvl2pPr>
            <a:lvl3pPr marL="1143000" indent="-228600">
              <a:defRPr>
                <a:solidFill>
                  <a:schemeClr val="tx1"/>
                </a:solidFill>
                <a:latin typeface="Ubuntu Light" pitchFamily="34" charset="0"/>
                <a:ea typeface="ヒラギノ角ゴ ProN W3"/>
                <a:cs typeface="ヒラギノ角ゴ ProN W3"/>
              </a:defRPr>
            </a:lvl3pPr>
            <a:lvl4pPr marL="1600200" indent="-228600">
              <a:defRPr>
                <a:solidFill>
                  <a:schemeClr val="tx1"/>
                </a:solidFill>
                <a:latin typeface="Ubuntu Light" pitchFamily="34" charset="0"/>
                <a:ea typeface="ヒラギノ角ゴ ProN W3"/>
                <a:cs typeface="ヒラギノ角ゴ ProN W3"/>
              </a:defRPr>
            </a:lvl4pPr>
            <a:lvl5pPr marL="2057400" indent="-228600">
              <a:defRPr>
                <a:solidFill>
                  <a:schemeClr val="tx1"/>
                </a:solidFill>
                <a:latin typeface="Ubuntu Light" pitchFamily="34" charset="0"/>
                <a:ea typeface="ヒラギノ角ゴ ProN W3"/>
                <a:cs typeface="ヒラギノ角ゴ ProN W3"/>
              </a:defRPr>
            </a:lvl5pPr>
            <a:lvl6pPr marL="25146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B7207A6-0295-4C51-8625-2C01527DB4A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B0FDDC5A-CBE9-4788-9A30-4182F5F609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9E58793E-5E17-4105-8198-82336C5B1B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tLang="en-US"/>
          </a:p>
        </p:txBody>
      </p:sp>
      <p:sp>
        <p:nvSpPr>
          <p:cNvPr id="47108" name="Slide Number Placeholder 3">
            <a:extLst>
              <a:ext uri="{FF2B5EF4-FFF2-40B4-BE49-F238E27FC236}">
                <a16:creationId xmlns:a16="http://schemas.microsoft.com/office/drawing/2014/main" id="{A6F7B5AE-ED3A-40C7-A44A-4DD2697F41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itchFamily="34" charset="0"/>
                <a:ea typeface="ヒラギノ角ゴ ProN W3"/>
                <a:cs typeface="ヒラギノ角ゴ ProN W3"/>
              </a:defRPr>
            </a:lvl1pPr>
            <a:lvl2pPr marL="742950" indent="-285750">
              <a:defRPr>
                <a:solidFill>
                  <a:schemeClr val="tx1"/>
                </a:solidFill>
                <a:latin typeface="Ubuntu Light" pitchFamily="34" charset="0"/>
                <a:ea typeface="ヒラギノ角ゴ ProN W3"/>
                <a:cs typeface="ヒラギノ角ゴ ProN W3"/>
              </a:defRPr>
            </a:lvl2pPr>
            <a:lvl3pPr marL="1143000" indent="-228600">
              <a:defRPr>
                <a:solidFill>
                  <a:schemeClr val="tx1"/>
                </a:solidFill>
                <a:latin typeface="Ubuntu Light" pitchFamily="34" charset="0"/>
                <a:ea typeface="ヒラギノ角ゴ ProN W3"/>
                <a:cs typeface="ヒラギノ角ゴ ProN W3"/>
              </a:defRPr>
            </a:lvl3pPr>
            <a:lvl4pPr marL="1600200" indent="-228600">
              <a:defRPr>
                <a:solidFill>
                  <a:schemeClr val="tx1"/>
                </a:solidFill>
                <a:latin typeface="Ubuntu Light" pitchFamily="34" charset="0"/>
                <a:ea typeface="ヒラギノ角ゴ ProN W3"/>
                <a:cs typeface="ヒラギノ角ゴ ProN W3"/>
              </a:defRPr>
            </a:lvl4pPr>
            <a:lvl5pPr marL="2057400" indent="-228600">
              <a:defRPr>
                <a:solidFill>
                  <a:schemeClr val="tx1"/>
                </a:solidFill>
                <a:latin typeface="Ubuntu Light" pitchFamily="34" charset="0"/>
                <a:ea typeface="ヒラギノ角ゴ ProN W3"/>
                <a:cs typeface="ヒラギノ角ゴ ProN W3"/>
              </a:defRPr>
            </a:lvl5pPr>
            <a:lvl6pPr marL="25146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51B3D238-4501-4633-9460-4F104320208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77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85D7A53-3400-4D8A-8C9B-FAE6C3C41D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23F483B-86F8-4742-BABA-EEC3B27A3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tLang="en-US"/>
          </a:p>
        </p:txBody>
      </p:sp>
      <p:sp>
        <p:nvSpPr>
          <p:cNvPr id="48132" name="Slide Number Placeholder 3">
            <a:extLst>
              <a:ext uri="{FF2B5EF4-FFF2-40B4-BE49-F238E27FC236}">
                <a16:creationId xmlns:a16="http://schemas.microsoft.com/office/drawing/2014/main" id="{51443DE4-B518-44BA-B8B1-EC9EF3E650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itchFamily="34" charset="0"/>
                <a:ea typeface="ヒラギノ角ゴ ProN W3"/>
                <a:cs typeface="ヒラギノ角ゴ ProN W3"/>
              </a:defRPr>
            </a:lvl1pPr>
            <a:lvl2pPr marL="742950" indent="-285750">
              <a:defRPr>
                <a:solidFill>
                  <a:schemeClr val="tx1"/>
                </a:solidFill>
                <a:latin typeface="Ubuntu Light" pitchFamily="34" charset="0"/>
                <a:ea typeface="ヒラギノ角ゴ ProN W3"/>
                <a:cs typeface="ヒラギノ角ゴ ProN W3"/>
              </a:defRPr>
            </a:lvl2pPr>
            <a:lvl3pPr marL="1143000" indent="-228600">
              <a:defRPr>
                <a:solidFill>
                  <a:schemeClr val="tx1"/>
                </a:solidFill>
                <a:latin typeface="Ubuntu Light" pitchFamily="34" charset="0"/>
                <a:ea typeface="ヒラギノ角ゴ ProN W3"/>
                <a:cs typeface="ヒラギノ角ゴ ProN W3"/>
              </a:defRPr>
            </a:lvl3pPr>
            <a:lvl4pPr marL="1600200" indent="-228600">
              <a:defRPr>
                <a:solidFill>
                  <a:schemeClr val="tx1"/>
                </a:solidFill>
                <a:latin typeface="Ubuntu Light" pitchFamily="34" charset="0"/>
                <a:ea typeface="ヒラギノ角ゴ ProN W3"/>
                <a:cs typeface="ヒラギノ角ゴ ProN W3"/>
              </a:defRPr>
            </a:lvl4pPr>
            <a:lvl5pPr marL="2057400" indent="-228600">
              <a:defRPr>
                <a:solidFill>
                  <a:schemeClr val="tx1"/>
                </a:solidFill>
                <a:latin typeface="Ubuntu Light" pitchFamily="34" charset="0"/>
                <a:ea typeface="ヒラギノ角ゴ ProN W3"/>
                <a:cs typeface="ヒラギノ角ゴ ProN W3"/>
              </a:defRPr>
            </a:lvl5pPr>
            <a:lvl6pPr marL="25146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C42639F4-E224-428D-AAB2-6D002065DFF9}"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78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559EADA-01EB-40C4-84C2-A06A7F4DB6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96A242F1-B508-4616-8B2E-AFC610BE33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tLang="en-US"/>
          </a:p>
        </p:txBody>
      </p:sp>
      <p:sp>
        <p:nvSpPr>
          <p:cNvPr id="49156" name="Slide Number Placeholder 3">
            <a:extLst>
              <a:ext uri="{FF2B5EF4-FFF2-40B4-BE49-F238E27FC236}">
                <a16:creationId xmlns:a16="http://schemas.microsoft.com/office/drawing/2014/main" id="{3D891070-F6D2-414F-B957-ACAF04AE6D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itchFamily="34" charset="0"/>
                <a:ea typeface="ヒラギノ角ゴ ProN W3"/>
                <a:cs typeface="ヒラギノ角ゴ ProN W3"/>
              </a:defRPr>
            </a:lvl1pPr>
            <a:lvl2pPr marL="742950" indent="-285750">
              <a:defRPr>
                <a:solidFill>
                  <a:schemeClr val="tx1"/>
                </a:solidFill>
                <a:latin typeface="Ubuntu Light" pitchFamily="34" charset="0"/>
                <a:ea typeface="ヒラギノ角ゴ ProN W3"/>
                <a:cs typeface="ヒラギノ角ゴ ProN W3"/>
              </a:defRPr>
            </a:lvl2pPr>
            <a:lvl3pPr marL="1143000" indent="-228600">
              <a:defRPr>
                <a:solidFill>
                  <a:schemeClr val="tx1"/>
                </a:solidFill>
                <a:latin typeface="Ubuntu Light" pitchFamily="34" charset="0"/>
                <a:ea typeface="ヒラギノ角ゴ ProN W3"/>
                <a:cs typeface="ヒラギノ角ゴ ProN W3"/>
              </a:defRPr>
            </a:lvl3pPr>
            <a:lvl4pPr marL="1600200" indent="-228600">
              <a:defRPr>
                <a:solidFill>
                  <a:schemeClr val="tx1"/>
                </a:solidFill>
                <a:latin typeface="Ubuntu Light" pitchFamily="34" charset="0"/>
                <a:ea typeface="ヒラギノ角ゴ ProN W3"/>
                <a:cs typeface="ヒラギノ角ゴ ProN W3"/>
              </a:defRPr>
            </a:lvl4pPr>
            <a:lvl5pPr marL="2057400" indent="-228600">
              <a:defRPr>
                <a:solidFill>
                  <a:schemeClr val="tx1"/>
                </a:solidFill>
                <a:latin typeface="Ubuntu Light" pitchFamily="34" charset="0"/>
                <a:ea typeface="ヒラギノ角ゴ ProN W3"/>
                <a:cs typeface="ヒラギノ角ゴ ProN W3"/>
              </a:defRPr>
            </a:lvl5pPr>
            <a:lvl6pPr marL="25146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DF352858-BE58-4B6E-9DA9-68FC08C1481B}"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79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9CDCE747-D9ED-42E9-838C-937B5013CC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093E90D0-44A7-4026-B0CA-5CB1AB20D0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tLang="en-US"/>
          </a:p>
        </p:txBody>
      </p:sp>
      <p:sp>
        <p:nvSpPr>
          <p:cNvPr id="50180" name="Slide Number Placeholder 3">
            <a:extLst>
              <a:ext uri="{FF2B5EF4-FFF2-40B4-BE49-F238E27FC236}">
                <a16:creationId xmlns:a16="http://schemas.microsoft.com/office/drawing/2014/main" id="{C83C104A-E4CF-42B8-80B8-6215A3A641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itchFamily="34" charset="0"/>
                <a:ea typeface="ヒラギノ角ゴ ProN W3"/>
                <a:cs typeface="ヒラギノ角ゴ ProN W3"/>
              </a:defRPr>
            </a:lvl1pPr>
            <a:lvl2pPr marL="742950" indent="-285750">
              <a:defRPr>
                <a:solidFill>
                  <a:schemeClr val="tx1"/>
                </a:solidFill>
                <a:latin typeface="Ubuntu Light" pitchFamily="34" charset="0"/>
                <a:ea typeface="ヒラギノ角ゴ ProN W3"/>
                <a:cs typeface="ヒラギノ角ゴ ProN W3"/>
              </a:defRPr>
            </a:lvl2pPr>
            <a:lvl3pPr marL="1143000" indent="-228600">
              <a:defRPr>
                <a:solidFill>
                  <a:schemeClr val="tx1"/>
                </a:solidFill>
                <a:latin typeface="Ubuntu Light" pitchFamily="34" charset="0"/>
                <a:ea typeface="ヒラギノ角ゴ ProN W3"/>
                <a:cs typeface="ヒラギノ角ゴ ProN W3"/>
              </a:defRPr>
            </a:lvl3pPr>
            <a:lvl4pPr marL="1600200" indent="-228600">
              <a:defRPr>
                <a:solidFill>
                  <a:schemeClr val="tx1"/>
                </a:solidFill>
                <a:latin typeface="Ubuntu Light" pitchFamily="34" charset="0"/>
                <a:ea typeface="ヒラギノ角ゴ ProN W3"/>
                <a:cs typeface="ヒラギノ角ゴ ProN W3"/>
              </a:defRPr>
            </a:lvl4pPr>
            <a:lvl5pPr marL="2057400" indent="-228600">
              <a:defRPr>
                <a:solidFill>
                  <a:schemeClr val="tx1"/>
                </a:solidFill>
                <a:latin typeface="Ubuntu Light" pitchFamily="34" charset="0"/>
                <a:ea typeface="ヒラギノ角ゴ ProN W3"/>
                <a:cs typeface="ヒラギノ角ゴ ProN W3"/>
              </a:defRPr>
            </a:lvl5pPr>
            <a:lvl6pPr marL="25146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0D1330CF-0537-4410-BD9F-5F6918387C59}"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80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125FE926-205E-4ADF-AF3A-375313CF33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89B88317-75A6-41C8-A698-C985276293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tLang="en-US"/>
          </a:p>
        </p:txBody>
      </p:sp>
      <p:sp>
        <p:nvSpPr>
          <p:cNvPr id="51204" name="Slide Number Placeholder 3">
            <a:extLst>
              <a:ext uri="{FF2B5EF4-FFF2-40B4-BE49-F238E27FC236}">
                <a16:creationId xmlns:a16="http://schemas.microsoft.com/office/drawing/2014/main" id="{1440D2D5-BA2D-4E51-9E1C-FDA3779A96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itchFamily="34" charset="0"/>
                <a:ea typeface="ヒラギノ角ゴ ProN W3"/>
                <a:cs typeface="ヒラギノ角ゴ ProN W3"/>
              </a:defRPr>
            </a:lvl1pPr>
            <a:lvl2pPr marL="742950" indent="-285750">
              <a:defRPr>
                <a:solidFill>
                  <a:schemeClr val="tx1"/>
                </a:solidFill>
                <a:latin typeface="Ubuntu Light" pitchFamily="34" charset="0"/>
                <a:ea typeface="ヒラギノ角ゴ ProN W3"/>
                <a:cs typeface="ヒラギノ角ゴ ProN W3"/>
              </a:defRPr>
            </a:lvl2pPr>
            <a:lvl3pPr marL="1143000" indent="-228600">
              <a:defRPr>
                <a:solidFill>
                  <a:schemeClr val="tx1"/>
                </a:solidFill>
                <a:latin typeface="Ubuntu Light" pitchFamily="34" charset="0"/>
                <a:ea typeface="ヒラギノ角ゴ ProN W3"/>
                <a:cs typeface="ヒラギノ角ゴ ProN W3"/>
              </a:defRPr>
            </a:lvl3pPr>
            <a:lvl4pPr marL="1600200" indent="-228600">
              <a:defRPr>
                <a:solidFill>
                  <a:schemeClr val="tx1"/>
                </a:solidFill>
                <a:latin typeface="Ubuntu Light" pitchFamily="34" charset="0"/>
                <a:ea typeface="ヒラギノ角ゴ ProN W3"/>
                <a:cs typeface="ヒラギノ角ゴ ProN W3"/>
              </a:defRPr>
            </a:lvl4pPr>
            <a:lvl5pPr marL="2057400" indent="-228600">
              <a:defRPr>
                <a:solidFill>
                  <a:schemeClr val="tx1"/>
                </a:solidFill>
                <a:latin typeface="Ubuntu Light" pitchFamily="34" charset="0"/>
                <a:ea typeface="ヒラギノ角ゴ ProN W3"/>
                <a:cs typeface="ヒラギノ角ゴ ProN W3"/>
              </a:defRPr>
            </a:lvl5pPr>
            <a:lvl6pPr marL="25146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B0980C70-AB63-4FA9-86B0-DA0A27E468C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81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C1D888D-4A54-4AD6-910B-8093406092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45802E41-37E6-4618-BA46-DB895127B2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tLang="en-US"/>
          </a:p>
        </p:txBody>
      </p:sp>
      <p:sp>
        <p:nvSpPr>
          <p:cNvPr id="52228" name="Slide Number Placeholder 3">
            <a:extLst>
              <a:ext uri="{FF2B5EF4-FFF2-40B4-BE49-F238E27FC236}">
                <a16:creationId xmlns:a16="http://schemas.microsoft.com/office/drawing/2014/main" id="{16091437-41D3-4943-B579-08FB5BBE80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itchFamily="34" charset="0"/>
                <a:ea typeface="ヒラギノ角ゴ ProN W3"/>
                <a:cs typeface="ヒラギノ角ゴ ProN W3"/>
              </a:defRPr>
            </a:lvl1pPr>
            <a:lvl2pPr marL="742950" indent="-285750">
              <a:defRPr>
                <a:solidFill>
                  <a:schemeClr val="tx1"/>
                </a:solidFill>
                <a:latin typeface="Ubuntu Light" pitchFamily="34" charset="0"/>
                <a:ea typeface="ヒラギノ角ゴ ProN W3"/>
                <a:cs typeface="ヒラギノ角ゴ ProN W3"/>
              </a:defRPr>
            </a:lvl2pPr>
            <a:lvl3pPr marL="1143000" indent="-228600">
              <a:defRPr>
                <a:solidFill>
                  <a:schemeClr val="tx1"/>
                </a:solidFill>
                <a:latin typeface="Ubuntu Light" pitchFamily="34" charset="0"/>
                <a:ea typeface="ヒラギノ角ゴ ProN W3"/>
                <a:cs typeface="ヒラギノ角ゴ ProN W3"/>
              </a:defRPr>
            </a:lvl3pPr>
            <a:lvl4pPr marL="1600200" indent="-228600">
              <a:defRPr>
                <a:solidFill>
                  <a:schemeClr val="tx1"/>
                </a:solidFill>
                <a:latin typeface="Ubuntu Light" pitchFamily="34" charset="0"/>
                <a:ea typeface="ヒラギノ角ゴ ProN W3"/>
                <a:cs typeface="ヒラギノ角ゴ ProN W3"/>
              </a:defRPr>
            </a:lvl4pPr>
            <a:lvl5pPr marL="2057400" indent="-228600">
              <a:defRPr>
                <a:solidFill>
                  <a:schemeClr val="tx1"/>
                </a:solidFill>
                <a:latin typeface="Ubuntu Light" pitchFamily="34" charset="0"/>
                <a:ea typeface="ヒラギノ角ゴ ProN W3"/>
                <a:cs typeface="ヒラギノ角ゴ ProN W3"/>
              </a:defRPr>
            </a:lvl5pPr>
            <a:lvl6pPr marL="25146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BB320D1D-A88C-4AB1-AD36-D6370D14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82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2BAE358-B9CA-4B50-8185-E23C2C76E7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FA01D0F8-5A0C-4140-B6A2-2198209C93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3252" name="Slide Number Placeholder 3">
            <a:extLst>
              <a:ext uri="{FF2B5EF4-FFF2-40B4-BE49-F238E27FC236}">
                <a16:creationId xmlns:a16="http://schemas.microsoft.com/office/drawing/2014/main" id="{A446749C-4328-484E-A8F4-82C249A314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itchFamily="34" charset="0"/>
                <a:ea typeface="ヒラギノ角ゴ ProN W3"/>
                <a:cs typeface="ヒラギノ角ゴ ProN W3"/>
              </a:defRPr>
            </a:lvl1pPr>
            <a:lvl2pPr marL="742950" indent="-285750">
              <a:defRPr>
                <a:solidFill>
                  <a:schemeClr val="tx1"/>
                </a:solidFill>
                <a:latin typeface="Ubuntu Light" pitchFamily="34" charset="0"/>
                <a:ea typeface="ヒラギノ角ゴ ProN W3"/>
                <a:cs typeface="ヒラギノ角ゴ ProN W3"/>
              </a:defRPr>
            </a:lvl2pPr>
            <a:lvl3pPr marL="1143000" indent="-228600">
              <a:defRPr>
                <a:solidFill>
                  <a:schemeClr val="tx1"/>
                </a:solidFill>
                <a:latin typeface="Ubuntu Light" pitchFamily="34" charset="0"/>
                <a:ea typeface="ヒラギノ角ゴ ProN W3"/>
                <a:cs typeface="ヒラギノ角ゴ ProN W3"/>
              </a:defRPr>
            </a:lvl3pPr>
            <a:lvl4pPr marL="1600200" indent="-228600">
              <a:defRPr>
                <a:solidFill>
                  <a:schemeClr val="tx1"/>
                </a:solidFill>
                <a:latin typeface="Ubuntu Light" pitchFamily="34" charset="0"/>
                <a:ea typeface="ヒラギノ角ゴ ProN W3"/>
                <a:cs typeface="ヒラギノ角ゴ ProN W3"/>
              </a:defRPr>
            </a:lvl4pPr>
            <a:lvl5pPr marL="2057400" indent="-228600">
              <a:defRPr>
                <a:solidFill>
                  <a:schemeClr val="tx1"/>
                </a:solidFill>
                <a:latin typeface="Ubuntu Light" pitchFamily="34" charset="0"/>
                <a:ea typeface="ヒラギノ角ゴ ProN W3"/>
                <a:cs typeface="ヒラギノ角ゴ ProN W3"/>
              </a:defRPr>
            </a:lvl5pPr>
            <a:lvl6pPr marL="25146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4442C527-CF37-4798-BE41-9A6AED6B4C9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emergency declaration brings new resources to the table, particularly Hawaii National Guard and Air National Guard personnel and equipment.</a:t>
            </a:r>
          </a:p>
        </p:txBody>
      </p:sp>
      <p:sp>
        <p:nvSpPr>
          <p:cNvPr id="4" name="Slide Number Placeholder 3"/>
          <p:cNvSpPr>
            <a:spLocks noGrp="1"/>
          </p:cNvSpPr>
          <p:nvPr>
            <p:ph type="sldNum" sz="quarter" idx="10"/>
          </p:nvPr>
        </p:nvSpPr>
        <p:spPr/>
        <p:txBody>
          <a:bodyPr/>
          <a:lstStyle/>
          <a:p>
            <a:fld id="{F200DABC-B9A8-42CF-819F-D6008917C0A5}" type="slidenum">
              <a:rPr lang="en-US" smtClean="0"/>
              <a:t>9</a:t>
            </a:fld>
            <a:endParaRPr lang="en-US"/>
          </a:p>
        </p:txBody>
      </p:sp>
    </p:spTree>
    <p:extLst>
      <p:ext uri="{BB962C8B-B14F-4D97-AF65-F5344CB8AC3E}">
        <p14:creationId xmlns:p14="http://schemas.microsoft.com/office/powerpoint/2010/main" val="3617288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Responsibilities</a:t>
            </a:r>
          </a:p>
          <a:p>
            <a:pPr lvl="0">
              <a:spcBef>
                <a:spcPts val="800"/>
              </a:spcBef>
              <a:buClr>
                <a:srgbClr val="2F5897"/>
              </a:buClr>
              <a:defRPr/>
            </a:pPr>
            <a:r>
              <a:rPr lang="en-US" sz="1200" dirty="0">
                <a:ln w="1905"/>
                <a:solidFill>
                  <a:srgbClr val="FF0000"/>
                </a:solidFill>
                <a:effectLst>
                  <a:innerShdw blurRad="69850" dist="43180" dir="5400000">
                    <a:srgbClr val="000000">
                      <a:alpha val="65000"/>
                    </a:srgbClr>
                  </a:innerShdw>
                </a:effectLst>
                <a:cs typeface="Arial" pitchFamily="34" charset="0"/>
              </a:rPr>
              <a:t>Provide Federal assistance</a:t>
            </a:r>
          </a:p>
          <a:p>
            <a:pPr lvl="0">
              <a:spcBef>
                <a:spcPts val="800"/>
              </a:spcBef>
              <a:buClr>
                <a:srgbClr val="2F5897"/>
              </a:buClr>
              <a:defRPr/>
            </a:pPr>
            <a:r>
              <a:rPr lang="en-US" sz="1200" dirty="0">
                <a:ln w="1905"/>
                <a:solidFill>
                  <a:srgbClr val="FF0000"/>
                </a:solidFill>
                <a:effectLst>
                  <a:innerShdw blurRad="69850" dist="43180" dir="5400000">
                    <a:srgbClr val="000000">
                      <a:alpha val="65000"/>
                    </a:srgbClr>
                  </a:innerShdw>
                </a:effectLst>
                <a:cs typeface="Arial" pitchFamily="34" charset="0"/>
              </a:rPr>
              <a:t>Deploy Incident Management Assistance Teams (IMAT)</a:t>
            </a:r>
          </a:p>
          <a:p>
            <a:pPr lvl="0">
              <a:spcBef>
                <a:spcPts val="800"/>
              </a:spcBef>
              <a:buClr>
                <a:srgbClr val="2F5897"/>
              </a:buClr>
              <a:defRPr/>
            </a:pPr>
            <a:r>
              <a:rPr lang="en-US" sz="1200" dirty="0">
                <a:ln w="1905"/>
                <a:solidFill>
                  <a:prstClr val="black"/>
                </a:solidFill>
                <a:effectLst>
                  <a:innerShdw blurRad="69850" dist="43180" dir="5400000">
                    <a:srgbClr val="000000">
                      <a:alpha val="65000"/>
                    </a:srgbClr>
                  </a:innerShdw>
                </a:effectLst>
                <a:cs typeface="Arial" pitchFamily="34" charset="0"/>
              </a:rPr>
              <a:t>May establish a Joint Field Office (JFO)</a:t>
            </a:r>
          </a:p>
          <a:p>
            <a:pPr lvl="0">
              <a:spcBef>
                <a:spcPts val="800"/>
              </a:spcBef>
              <a:buClr>
                <a:srgbClr val="2F5897"/>
              </a:buClr>
              <a:defRPr/>
            </a:pPr>
            <a:r>
              <a:rPr lang="en-US" sz="1200" dirty="0">
                <a:ln w="1905"/>
                <a:solidFill>
                  <a:prstClr val="black"/>
                </a:solidFill>
                <a:effectLst>
                  <a:innerShdw blurRad="69850" dist="43180" dir="5400000">
                    <a:srgbClr val="000000">
                      <a:alpha val="65000"/>
                    </a:srgbClr>
                  </a:innerShdw>
                </a:effectLst>
                <a:cs typeface="Arial" pitchFamily="34" charset="0"/>
              </a:rPr>
              <a:t>Coordinate with 15 Federal Emergency Support Functions (ESFs)</a:t>
            </a:r>
          </a:p>
          <a:p>
            <a:pPr lvl="0">
              <a:spcBef>
                <a:spcPts val="800"/>
              </a:spcBef>
              <a:buClr>
                <a:srgbClr val="2F5897"/>
              </a:buClr>
              <a:defRPr/>
            </a:pPr>
            <a:r>
              <a:rPr lang="en-US" sz="1200" dirty="0">
                <a:ln w="1905"/>
                <a:solidFill>
                  <a:prstClr val="black"/>
                </a:solidFill>
                <a:effectLst>
                  <a:innerShdw blurRad="69850" dist="43180" dir="5400000">
                    <a:srgbClr val="000000">
                      <a:alpha val="65000"/>
                    </a:srgbClr>
                  </a:innerShdw>
                </a:effectLst>
                <a:cs typeface="Arial" pitchFamily="34" charset="0"/>
              </a:rPr>
              <a:t>Issue mission assignments</a:t>
            </a:r>
          </a:p>
          <a:p>
            <a:pPr lvl="0">
              <a:spcBef>
                <a:spcPts val="800"/>
              </a:spcBef>
              <a:buClr>
                <a:srgbClr val="2F5897"/>
              </a:buClr>
              <a:defRPr/>
            </a:pPr>
            <a:r>
              <a:rPr lang="en-US" sz="1200" dirty="0">
                <a:ln w="1905"/>
                <a:solidFill>
                  <a:srgbClr val="FF0000"/>
                </a:solidFill>
                <a:effectLst>
                  <a:innerShdw blurRad="69850" dist="43180" dir="5400000">
                    <a:srgbClr val="000000">
                      <a:alpha val="65000"/>
                    </a:srgbClr>
                  </a:innerShdw>
                </a:effectLst>
                <a:cs typeface="Arial" pitchFamily="34" charset="0"/>
              </a:rPr>
              <a:t>Track resources</a:t>
            </a:r>
            <a:endParaRPr lang="en-US" sz="1200" dirty="0">
              <a:ln w="1905"/>
              <a:solidFill>
                <a:srgbClr val="FF0000"/>
              </a:solidFill>
              <a:effectLst>
                <a:innerShdw blurRad="69850" dist="43180" dir="5400000">
                  <a:srgbClr val="000000">
                    <a:alpha val="65000"/>
                  </a:srgbClr>
                </a:innerShdw>
              </a:effectLst>
            </a:endParaRPr>
          </a:p>
          <a:p>
            <a:endParaRPr lang="en-US" dirty="0"/>
          </a:p>
        </p:txBody>
      </p:sp>
      <p:sp>
        <p:nvSpPr>
          <p:cNvPr id="4" name="Slide Number Placeholder 3"/>
          <p:cNvSpPr>
            <a:spLocks noGrp="1"/>
          </p:cNvSpPr>
          <p:nvPr>
            <p:ph type="sldNum" sz="quarter" idx="10"/>
          </p:nvPr>
        </p:nvSpPr>
        <p:spPr/>
        <p:txBody>
          <a:bodyPr/>
          <a:lstStyle/>
          <a:p>
            <a:fld id="{F200DABC-B9A8-42CF-819F-D6008917C0A5}" type="slidenum">
              <a:rPr lang="en-US" smtClean="0"/>
              <a:t>10</a:t>
            </a:fld>
            <a:endParaRPr lang="en-US"/>
          </a:p>
        </p:txBody>
      </p:sp>
    </p:spTree>
    <p:extLst>
      <p:ext uri="{BB962C8B-B14F-4D97-AF65-F5344CB8AC3E}">
        <p14:creationId xmlns:p14="http://schemas.microsoft.com/office/powerpoint/2010/main" val="2729224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provides financial and other resources. The request itself is produced by the state, but FEMA provides excellent consultation on the application before they transmit it to the president for review.</a:t>
            </a:r>
          </a:p>
        </p:txBody>
      </p:sp>
      <p:sp>
        <p:nvSpPr>
          <p:cNvPr id="4" name="Slide Number Placeholder 3"/>
          <p:cNvSpPr>
            <a:spLocks noGrp="1"/>
          </p:cNvSpPr>
          <p:nvPr>
            <p:ph type="sldNum" sz="quarter" idx="10"/>
          </p:nvPr>
        </p:nvSpPr>
        <p:spPr/>
        <p:txBody>
          <a:bodyPr/>
          <a:lstStyle/>
          <a:p>
            <a:fld id="{F200DABC-B9A8-42CF-819F-D6008917C0A5}" type="slidenum">
              <a:rPr lang="en-US" smtClean="0"/>
              <a:t>11</a:t>
            </a:fld>
            <a:endParaRPr lang="en-US"/>
          </a:p>
        </p:txBody>
      </p:sp>
    </p:spTree>
    <p:extLst>
      <p:ext uri="{BB962C8B-B14F-4D97-AF65-F5344CB8AC3E}">
        <p14:creationId xmlns:p14="http://schemas.microsoft.com/office/powerpoint/2010/main" val="590212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3 Hazards: Hurricane, tsunami, earthquake. HI-EMA performs an annual review of threats and assesses their likely impacts, but the top three are consistent. We know they’ll happen; we don’t know when.</a:t>
            </a:r>
          </a:p>
        </p:txBody>
      </p:sp>
      <p:sp>
        <p:nvSpPr>
          <p:cNvPr id="4" name="Slide Number Placeholder 3"/>
          <p:cNvSpPr>
            <a:spLocks noGrp="1"/>
          </p:cNvSpPr>
          <p:nvPr>
            <p:ph type="sldNum" sz="quarter" idx="10"/>
          </p:nvPr>
        </p:nvSpPr>
        <p:spPr/>
        <p:txBody>
          <a:bodyPr/>
          <a:lstStyle/>
          <a:p>
            <a:fld id="{F200DABC-B9A8-42CF-819F-D6008917C0A5}" type="slidenum">
              <a:rPr lang="en-US" smtClean="0"/>
              <a:t>12</a:t>
            </a:fld>
            <a:endParaRPr lang="en-US"/>
          </a:p>
        </p:txBody>
      </p:sp>
    </p:spTree>
    <p:extLst>
      <p:ext uri="{BB962C8B-B14F-4D97-AF65-F5344CB8AC3E}">
        <p14:creationId xmlns:p14="http://schemas.microsoft.com/office/powerpoint/2010/main" val="404649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916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43A7DE4B-63C8-44BE-BAE5-7498016A7772}" type="datetimeFigureOut">
              <a:rPr lang="en-US" smtClean="0"/>
              <a:t>10/10/2018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35762600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3072891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328525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21307760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698691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3932301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23871435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26068059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7810A5-1A13-4087-8DFA-155E6E5B5D73}" type="datetimeFigureOut">
              <a:rPr lang="tr-TR" smtClean="0"/>
              <a:t>10.10.2018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rIns="45720"/>
          <a:lstStyle/>
          <a:p>
            <a:fld id="{600CBFCC-E1FF-473E-BF42-70E7405CF173}" type="slidenum">
              <a:rPr lang="tr-TR" smtClean="0"/>
              <a:t>‹#›</a:t>
            </a:fld>
            <a:endParaRPr lang="tr-TR"/>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1557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810A5-1A13-4087-8DFA-155E6E5B5D73}" type="datetimeFigureOut">
              <a:rPr lang="tr-TR" smtClean="0"/>
              <a:t>10.10.2018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0CBFCC-E1FF-473E-BF42-70E7405CF173}" type="slidenum">
              <a:rPr lang="tr-TR" smtClean="0"/>
              <a:t>‹#›</a:t>
            </a:fld>
            <a:endParaRPr lang="tr-TR"/>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576576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3110511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7810A5-1A13-4087-8DFA-155E6E5B5D73}" type="datetimeFigureOut">
              <a:rPr lang="tr-TR" smtClean="0"/>
              <a:t>10.10.2018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3416108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7810A5-1A13-4087-8DFA-155E6E5B5D73}" type="datetimeFigureOut">
              <a:rPr lang="tr-TR" smtClean="0"/>
              <a:t>10.10.2018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00CBFCC-E1FF-473E-BF42-70E7405CF173}" type="slidenum">
              <a:rPr lang="tr-TR" smtClean="0"/>
              <a:t>‹#›</a:t>
            </a:fld>
            <a:endParaRPr lang="tr-TR"/>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515209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7810A5-1A13-4087-8DFA-155E6E5B5D73}" type="datetimeFigureOut">
              <a:rPr lang="tr-TR" smtClean="0"/>
              <a:t>10.10.2018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1851753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7810A5-1A13-4087-8DFA-155E6E5B5D73}" type="datetimeFigureOut">
              <a:rPr lang="tr-TR" smtClean="0"/>
              <a:t>10.10.2018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00CBFCC-E1FF-473E-BF42-70E7405CF173}" type="slidenum">
              <a:rPr lang="tr-TR" smtClean="0"/>
              <a:t>‹#›</a:t>
            </a:fld>
            <a:endParaRPr lang="tr-TR"/>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942597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B7810A5-1A13-4087-8DFA-155E6E5B5D73}" type="datetimeFigureOut">
              <a:rPr lang="tr-TR" smtClean="0"/>
              <a:t>10.10.2018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2095253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7810A5-1A13-4087-8DFA-155E6E5B5D73}" type="datetimeFigureOut">
              <a:rPr lang="tr-TR" smtClean="0"/>
              <a:t>10.10.2018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3818760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7810A5-1A13-4087-8DFA-155E6E5B5D73}" type="datetimeFigureOut">
              <a:rPr lang="tr-TR" smtClean="0"/>
              <a:t>10.10.2018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2432227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810A5-1A13-4087-8DFA-155E6E5B5D73}" type="datetimeFigureOut">
              <a:rPr lang="tr-TR" smtClean="0"/>
              <a:t>10.10.2018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1915377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810A5-1A13-4087-8DFA-155E6E5B5D73}" type="datetimeFigureOut">
              <a:rPr lang="tr-TR" smtClean="0"/>
              <a:t>10.10.2018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0CBFCC-E1FF-473E-BF42-70E7405CF173}" type="slidenum">
              <a:rPr lang="tr-TR" smtClean="0"/>
              <a:t>‹#›</a:t>
            </a:fld>
            <a:endParaRPr lang="tr-TR"/>
          </a:p>
        </p:txBody>
      </p:sp>
    </p:spTree>
    <p:extLst>
      <p:ext uri="{BB962C8B-B14F-4D97-AF65-F5344CB8AC3E}">
        <p14:creationId xmlns:p14="http://schemas.microsoft.com/office/powerpoint/2010/main" val="1290774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499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A7DE4B-63C8-44BE-BAE5-7498016A777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2668453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39392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873622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7326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66609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1198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8428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6254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0856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2429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623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A7DE4B-63C8-44BE-BAE5-7498016A7772}"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2993142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12194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170406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6351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86561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73771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61906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96C5-673D-47BF-8935-A027A934F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4484EE-361A-4490-B638-F637647E8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BEFF1E-9533-4EF6-8B52-CD51F6F7FA75}"/>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5" name="Footer Placeholder 4">
            <a:extLst>
              <a:ext uri="{FF2B5EF4-FFF2-40B4-BE49-F238E27FC236}">
                <a16:creationId xmlns:a16="http://schemas.microsoft.com/office/drawing/2014/main" id="{3CA05E93-EDCC-4141-BBCD-FFA427AA9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C0CA2-91E3-45E9-A0E1-96636EC6D525}"/>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2388154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296C9-4B0A-4F4D-B8B7-C466A0385F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F6C14F-9255-4022-9C9A-7641C66491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7933-1206-46E7-9C0F-814DE12588C1}"/>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5" name="Footer Placeholder 4">
            <a:extLst>
              <a:ext uri="{FF2B5EF4-FFF2-40B4-BE49-F238E27FC236}">
                <a16:creationId xmlns:a16="http://schemas.microsoft.com/office/drawing/2014/main" id="{F7F65867-2621-4C4B-93FD-8E7E6AB4D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CA511-3354-461E-811B-A07C98261C92}"/>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1467332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F081D-3925-4C55-829D-B8CC2CD51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6F1EAD-2DB8-49E8-9ACA-E9A8F395A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79F8AB-43C6-47CE-BE6D-816972CA5FD6}"/>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5" name="Footer Placeholder 4">
            <a:extLst>
              <a:ext uri="{FF2B5EF4-FFF2-40B4-BE49-F238E27FC236}">
                <a16:creationId xmlns:a16="http://schemas.microsoft.com/office/drawing/2014/main" id="{6A804B95-C7B3-4ABD-8E1F-778308F04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26793-404C-4F53-8818-8EF62BED4CB4}"/>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3432594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8B14-5EBB-4D28-9CF5-804DB3F6BB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353F17-DD31-463C-85F9-C1280DBB5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BB166-797D-46FA-97F8-6E4324AC5A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456996-FDA8-497F-933F-66778E7BF769}"/>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6" name="Footer Placeholder 5">
            <a:extLst>
              <a:ext uri="{FF2B5EF4-FFF2-40B4-BE49-F238E27FC236}">
                <a16:creationId xmlns:a16="http://schemas.microsoft.com/office/drawing/2014/main" id="{8477B1EA-2235-4587-89CF-B697450E9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36AB1-3A8E-4D25-9BD7-4C7E5ED41B6C}"/>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100175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A7DE4B-63C8-44BE-BAE5-7498016A7772}" type="datetimeFigureOut">
              <a:rPr lang="en-US" smtClean="0"/>
              <a:t>10/10/2018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610797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9702-3662-4849-9D5A-45C369F961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4B22E5-6F10-4AF7-8C43-66EC38CD74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F76804-77B1-4EC3-8654-10A4E738DA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7B629F-6ACB-45AD-9596-87B4F5C451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9B0D9B-DE8B-4526-9268-BA966C6B77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F8BA5-78FD-44D1-A1DF-495E5F8EC04F}"/>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8" name="Footer Placeholder 7">
            <a:extLst>
              <a:ext uri="{FF2B5EF4-FFF2-40B4-BE49-F238E27FC236}">
                <a16:creationId xmlns:a16="http://schemas.microsoft.com/office/drawing/2014/main" id="{2B51A1C4-2F34-450D-9A85-6809F7AD4F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7E7E6F-46C4-4C18-94BF-B8DB59AAF002}"/>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1163683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E2E3-5646-4B2C-8F54-5385099E16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169166-4833-4E62-BC2D-18E39C8A161B}"/>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4" name="Footer Placeholder 3">
            <a:extLst>
              <a:ext uri="{FF2B5EF4-FFF2-40B4-BE49-F238E27FC236}">
                <a16:creationId xmlns:a16="http://schemas.microsoft.com/office/drawing/2014/main" id="{06840A52-68D9-4170-A013-EE38B3E01B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C2BD76-B3AE-488E-8603-09897AD82964}"/>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170647604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2F0A3F-F1E0-44C6-B1A8-F249F57DD53C}"/>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3" name="Footer Placeholder 2">
            <a:extLst>
              <a:ext uri="{FF2B5EF4-FFF2-40B4-BE49-F238E27FC236}">
                <a16:creationId xmlns:a16="http://schemas.microsoft.com/office/drawing/2014/main" id="{1ACEDEDA-0DE6-4C8D-B39C-2D4A248E33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27EEA4-7864-4DA9-876D-E8EC09E20632}"/>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2966640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DC5-4351-482B-A1D5-CCBA05863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E327E-DB9C-4967-857B-62A19858B9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AAD8C6-7F78-49F5-8321-52FA7FC3B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E09ECE-F70D-4594-8804-E89A9CC3B333}"/>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6" name="Footer Placeholder 5">
            <a:extLst>
              <a:ext uri="{FF2B5EF4-FFF2-40B4-BE49-F238E27FC236}">
                <a16:creationId xmlns:a16="http://schemas.microsoft.com/office/drawing/2014/main" id="{386EEF95-2857-43AA-8532-76EFA0DA0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409249-2C32-45C3-8CA8-8F149A1BA405}"/>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14354517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4A63-044A-41A0-976D-93627DC730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8AEB3-9D42-4BE6-80F5-DD5CDABA7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349828-809C-41A7-A2CE-65105D5D9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8241FA-EE91-4AEC-B84F-E0BA86876351}"/>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6" name="Footer Placeholder 5">
            <a:extLst>
              <a:ext uri="{FF2B5EF4-FFF2-40B4-BE49-F238E27FC236}">
                <a16:creationId xmlns:a16="http://schemas.microsoft.com/office/drawing/2014/main" id="{3124ED19-FD19-4D3D-90A1-96D1DF23F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F20C0-FBAE-4476-8229-F55484CF4527}"/>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16971323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EC8C2-1A27-4539-ADA6-364B5371E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248AE4-D411-40D1-9CCA-8398684696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1EDBF-769C-4414-A72E-9B667957AA26}"/>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5" name="Footer Placeholder 4">
            <a:extLst>
              <a:ext uri="{FF2B5EF4-FFF2-40B4-BE49-F238E27FC236}">
                <a16:creationId xmlns:a16="http://schemas.microsoft.com/office/drawing/2014/main" id="{270CA40C-9D1B-48BC-BED5-AD9E3FF2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BB76-18C9-4CCC-A7B5-8CA62D4DD21C}"/>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13689795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FB5BD1-DD77-4503-8E1E-AF0A960C70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515B1-A18C-44DB-B3C1-874361F307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FD90A-801B-49C0-B44C-1BDAC311078D}"/>
              </a:ext>
            </a:extLst>
          </p:cNvPr>
          <p:cNvSpPr>
            <a:spLocks noGrp="1"/>
          </p:cNvSpPr>
          <p:nvPr>
            <p:ph type="dt" sz="half" idx="10"/>
          </p:nvPr>
        </p:nvSpPr>
        <p:spPr/>
        <p:txBody>
          <a:bodyPr/>
          <a:lstStyle/>
          <a:p>
            <a:fld id="{9E1B8435-712A-499A-BDC6-A3D586FC0723}" type="datetimeFigureOut">
              <a:rPr lang="en-US" smtClean="0"/>
              <a:t>10/10/2018</a:t>
            </a:fld>
            <a:endParaRPr lang="en-US"/>
          </a:p>
        </p:txBody>
      </p:sp>
      <p:sp>
        <p:nvSpPr>
          <p:cNvPr id="5" name="Footer Placeholder 4">
            <a:extLst>
              <a:ext uri="{FF2B5EF4-FFF2-40B4-BE49-F238E27FC236}">
                <a16:creationId xmlns:a16="http://schemas.microsoft.com/office/drawing/2014/main" id="{CD1F64F3-D0BA-4655-85DC-60696DB33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37554-7916-4C8C-AB22-35802DEFEA7A}"/>
              </a:ext>
            </a:extLst>
          </p:cNvPr>
          <p:cNvSpPr>
            <a:spLocks noGrp="1"/>
          </p:cNvSpPr>
          <p:nvPr>
            <p:ph type="sldNum" sz="quarter" idx="12"/>
          </p:nvPr>
        </p:nvSpPr>
        <p:spPr/>
        <p:txBody>
          <a:bodyPr/>
          <a:lstStyle/>
          <a:p>
            <a:fld id="{6FB9540E-522F-4F86-A459-BE16BD830207}" type="slidenum">
              <a:rPr lang="en-US" smtClean="0"/>
              <a:t>‹#›</a:t>
            </a:fld>
            <a:endParaRPr lang="en-US"/>
          </a:p>
        </p:txBody>
      </p:sp>
    </p:spTree>
    <p:extLst>
      <p:ext uri="{BB962C8B-B14F-4D97-AF65-F5344CB8AC3E}">
        <p14:creationId xmlns:p14="http://schemas.microsoft.com/office/powerpoint/2010/main" val="283067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7932579"/>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3266203"/>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3531270"/>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A7DE4B-63C8-44BE-BAE5-7498016A7772}" type="datetimeFigureOut">
              <a:rPr lang="en-US" smtClean="0"/>
              <a:t>10/10/2018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3507886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9872718"/>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0122852"/>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13096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4218183"/>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59194496"/>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94512778"/>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0230992"/>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8410858"/>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1383705"/>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6299071"/>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7DE4B-63C8-44BE-BAE5-7498016A7772}" type="datetimeFigureOut">
              <a:rPr lang="en-US" smtClean="0"/>
              <a:t>10/10/2018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392168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34406281"/>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12446"/>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76934806"/>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12574207"/>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a:prstGeom prst="rect">
            <a:avLst/>
          </a:prstGeom>
        </p:spPr>
        <p:txBody>
          <a:bodyPr vert="horz" lIns="64270" tIns="32135" rIns="64270" bIns="32135"/>
          <a:lstStyle>
            <a:lvl1pPr>
              <a:defRPr>
                <a:latin typeface="Ubuntu"/>
                <a:cs typeface="Ubuntu"/>
              </a:defRPr>
            </a:lvl1pPr>
          </a:lstStyle>
          <a:p>
            <a:r>
              <a:rPr lang="en-US"/>
              <a:t>Click to edit Master title style</a:t>
            </a:r>
            <a:endParaRPr lang="en-US" dirty="0"/>
          </a:p>
        </p:txBody>
      </p:sp>
      <p:sp>
        <p:nvSpPr>
          <p:cNvPr id="3" name="Subtitle 2"/>
          <p:cNvSpPr>
            <a:spLocks noGrp="1"/>
          </p:cNvSpPr>
          <p:nvPr>
            <p:ph type="subTitle" idx="1"/>
          </p:nvPr>
        </p:nvSpPr>
        <p:spPr>
          <a:xfrm>
            <a:off x="1829099" y="3886654"/>
            <a:ext cx="8533805" cy="1752451"/>
          </a:xfrm>
          <a:prstGeom prst="rect">
            <a:avLst/>
          </a:prstGeom>
        </p:spPr>
        <p:txBody>
          <a:bodyPr vert="horz" lIns="64270" tIns="32135" rIns="64270" bIns="32135"/>
          <a:lstStyle>
            <a:lvl1pPr marL="0" indent="0" algn="ctr">
              <a:buNone/>
              <a:defRPr>
                <a:latin typeface="Ubuntu"/>
                <a:cs typeface="Ubuntu"/>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a:t>Click to edit Master subtitle style</a:t>
            </a:r>
          </a:p>
        </p:txBody>
      </p:sp>
    </p:spTree>
    <p:extLst>
      <p:ext uri="{BB962C8B-B14F-4D97-AF65-F5344CB8AC3E}">
        <p14:creationId xmlns:p14="http://schemas.microsoft.com/office/powerpoint/2010/main" val="716421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A9D0ED10-FF46-43C2-A917-641CE239D11A}"/>
              </a:ext>
            </a:extLst>
          </p:cNvPr>
          <p:cNvSpPr txBox="1">
            <a:spLocks noGrp="1" noChangeArrowheads="1"/>
          </p:cNvSpPr>
          <p:nvPr>
            <p:ph type="sldNum" sz="quarter" idx="10"/>
          </p:nvPr>
        </p:nvSpPr>
        <p:spPr>
          <a:xfrm>
            <a:off x="738718" y="6581776"/>
            <a:ext cx="266700" cy="1873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Gill Sans"/>
              </a:defRPr>
            </a:lvl1pPr>
          </a:lstStyle>
          <a:p>
            <a:fld id="{F1509A8A-50E4-4182-A451-DF5F9E23887E}" type="slidenum">
              <a:rPr lang="en-US" altLang="en-US"/>
              <a:pPr/>
              <a:t>‹#›</a:t>
            </a:fld>
            <a:endParaRPr lang="en-US" altLang="en-US"/>
          </a:p>
        </p:txBody>
      </p:sp>
    </p:spTree>
    <p:extLst>
      <p:ext uri="{BB962C8B-B14F-4D97-AF65-F5344CB8AC3E}">
        <p14:creationId xmlns:p14="http://schemas.microsoft.com/office/powerpoint/2010/main" val="9896126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3A7DE4B-63C8-44BE-BAE5-7498016A7772}"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30186012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3A7DE4B-63C8-44BE-BAE5-7498016A7772}"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5671BD-2875-4033-870C-D371CF9D8260}" type="slidenum">
              <a:rPr lang="en-US" smtClean="0"/>
              <a:t>‹#›</a:t>
            </a:fld>
            <a:endParaRPr lang="en-US"/>
          </a:p>
        </p:txBody>
      </p:sp>
    </p:spTree>
    <p:extLst>
      <p:ext uri="{BB962C8B-B14F-4D97-AF65-F5344CB8AC3E}">
        <p14:creationId xmlns:p14="http://schemas.microsoft.com/office/powerpoint/2010/main" val="13080104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10/10/2018</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18" Type="http://schemas.openxmlformats.org/officeDocument/2006/relationships/theme" Target="../theme/theme10.xml"/><Relationship Id="rId3" Type="http://schemas.openxmlformats.org/officeDocument/2006/relationships/slideLayout" Target="../slideLayouts/slideLayout310.xml"/><Relationship Id="rId7" Type="http://schemas.openxmlformats.org/officeDocument/2006/relationships/slideLayout" Target="../slideLayouts/slideLayout76.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 Type="http://schemas.openxmlformats.org/officeDocument/2006/relationships/slideLayout" Target="../slideLayouts/slideLayout210.xml"/><Relationship Id="rId16" Type="http://schemas.openxmlformats.org/officeDocument/2006/relationships/slideLayout" Target="../slideLayouts/slideLayout160.xml"/><Relationship Id="rId1" Type="http://schemas.openxmlformats.org/officeDocument/2006/relationships/slideLayout" Target="../slideLayouts/slideLayout110.xml"/><Relationship Id="rId6" Type="http://schemas.openxmlformats.org/officeDocument/2006/relationships/slideLayout" Target="../slideLayouts/slideLayout610.xml"/><Relationship Id="rId11" Type="http://schemas.openxmlformats.org/officeDocument/2006/relationships/slideLayout" Target="../slideLayouts/slideLayout111.xml"/><Relationship Id="rId5" Type="http://schemas.openxmlformats.org/officeDocument/2006/relationships/slideLayout" Target="../slideLayouts/slideLayout510.xml"/><Relationship Id="rId15" Type="http://schemas.openxmlformats.org/officeDocument/2006/relationships/slideLayout" Target="../slideLayouts/slideLayout150.xml"/><Relationship Id="rId10" Type="http://schemas.openxmlformats.org/officeDocument/2006/relationships/slideLayout" Target="../slideLayouts/slideLayout100.xml"/><Relationship Id="rId4" Type="http://schemas.openxmlformats.org/officeDocument/2006/relationships/slideLayout" Target="../slideLayouts/slideLayout410.xml"/><Relationship Id="rId9" Type="http://schemas.openxmlformats.org/officeDocument/2006/relationships/slideLayout" Target="../slideLayouts/slideLayout90.xml"/><Relationship Id="rId14"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3A7DE4B-63C8-44BE-BAE5-7498016A7772}" type="datetimeFigureOut">
              <a:rPr lang="en-US" smtClean="0"/>
              <a:t>10/10/2018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25671BD-2875-4033-870C-D371CF9D8260}" type="slidenum">
              <a:rPr lang="en-US" smtClean="0"/>
              <a:t>‹#›</a:t>
            </a:fld>
            <a:endParaRPr lang="en-US"/>
          </a:p>
        </p:txBody>
      </p:sp>
    </p:spTree>
    <p:extLst>
      <p:ext uri="{BB962C8B-B14F-4D97-AF65-F5344CB8AC3E}">
        <p14:creationId xmlns:p14="http://schemas.microsoft.com/office/powerpoint/2010/main" val="2189178348"/>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10/10/2018</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7B7810A5-1A13-4087-8DFA-155E6E5B5D73}" type="datetimeFigureOut">
              <a:rPr lang="tr-TR" smtClean="0"/>
              <a:t>10.10.2018</a:t>
            </a:fld>
            <a:endParaRPr lang="tr-TR"/>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00CBFCC-E1FF-473E-BF42-70E7405CF173}" type="slidenum">
              <a:rPr lang="tr-TR" smtClean="0"/>
              <a:t>‹#›</a:t>
            </a:fld>
            <a:endParaRPr lang="tr-TR"/>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12468739"/>
      </p:ext>
    </p:extLst>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10/10/2018</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95370994"/>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60">
          <a:fgClr>
            <a:schemeClr val="bg2">
              <a:lumMod val="25000"/>
            </a:schemeClr>
          </a:fgClr>
          <a:bgClr>
            <a:schemeClr val="bg1">
              <a:lumMod val="75000"/>
            </a:schemeClr>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D2935-7294-48DB-84FD-CE9573E97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B4143E-7293-4BDE-BDB0-E13C15E78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2EF38-35F5-41B5-801E-EE6980370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B8435-712A-499A-BDC6-A3D586FC0723}" type="datetimeFigureOut">
              <a:rPr lang="en-US" smtClean="0"/>
              <a:t>10/10/2018</a:t>
            </a:fld>
            <a:endParaRPr lang="en-US"/>
          </a:p>
        </p:txBody>
      </p:sp>
      <p:sp>
        <p:nvSpPr>
          <p:cNvPr id="5" name="Footer Placeholder 4">
            <a:extLst>
              <a:ext uri="{FF2B5EF4-FFF2-40B4-BE49-F238E27FC236}">
                <a16:creationId xmlns:a16="http://schemas.microsoft.com/office/drawing/2014/main" id="{1EDE538D-D4D2-4FAD-A018-3BC174CA59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E68E4-FB6A-456C-B0A7-5F854CF79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9540E-522F-4F86-A459-BE16BD830207}" type="slidenum">
              <a:rPr lang="en-US" smtClean="0"/>
              <a:t>‹#›</a:t>
            </a:fld>
            <a:endParaRPr lang="en-US"/>
          </a:p>
        </p:txBody>
      </p:sp>
    </p:spTree>
    <p:extLst>
      <p:ext uri="{BB962C8B-B14F-4D97-AF65-F5344CB8AC3E}">
        <p14:creationId xmlns:p14="http://schemas.microsoft.com/office/powerpoint/2010/main" val="270831599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10/10/2018</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3167235"/>
      </p:ext>
    </p:extLst>
  </p:cSld>
  <p:clrMap bg1="dk1" tx1="lt1" bg2="dk2"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Lst>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519243"/>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ctr" rtl="0" eaLnBrk="0" fontAlgn="base" hangingPunct="0">
        <a:spcBef>
          <a:spcPct val="0"/>
        </a:spcBef>
        <a:spcAft>
          <a:spcPct val="0"/>
        </a:spcAft>
        <a:defRPr sz="5900">
          <a:solidFill>
            <a:schemeClr val="tx1"/>
          </a:solidFill>
          <a:latin typeface="+mj-lt"/>
          <a:ea typeface="+mj-ea"/>
          <a:cs typeface="+mj-cs"/>
          <a:sym typeface="Gill Sans"/>
        </a:defRPr>
      </a:lvl1pPr>
      <a:lvl2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a:defRPr>
      </a:lvl2pPr>
      <a:lvl3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a:defRPr>
      </a:lvl3pPr>
      <a:lvl4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a:defRPr>
      </a:lvl4pPr>
      <a:lvl5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a:defRPr>
      </a:lvl5pPr>
      <a:lvl6pPr marL="321374"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50"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124"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500"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0" fontAlgn="base" hangingPunct="0">
        <a:spcBef>
          <a:spcPts val="1688"/>
        </a:spcBef>
        <a:spcAft>
          <a:spcPct val="0"/>
        </a:spcAft>
        <a:buSzPct val="171000"/>
        <a:buFont typeface="Gill Sans"/>
        <a:buChar char="•"/>
        <a:defRPr sz="3000">
          <a:solidFill>
            <a:schemeClr val="tx1"/>
          </a:solidFill>
          <a:latin typeface="+mn-lt"/>
          <a:ea typeface="+mn-ea"/>
          <a:cs typeface="+mn-cs"/>
          <a:sym typeface="Gill Sans"/>
        </a:defRPr>
      </a:lvl1pPr>
      <a:lvl2pPr marL="936625" indent="-401638" algn="l" rtl="0" eaLnBrk="0" fontAlgn="base" hangingPunct="0">
        <a:spcBef>
          <a:spcPts val="1688"/>
        </a:spcBef>
        <a:spcAft>
          <a:spcPct val="0"/>
        </a:spcAft>
        <a:buSzPct val="171000"/>
        <a:buFont typeface="Gill Sans"/>
        <a:buChar char="•"/>
        <a:defRPr sz="3000">
          <a:solidFill>
            <a:schemeClr val="tx1"/>
          </a:solidFill>
          <a:latin typeface="+mn-lt"/>
          <a:ea typeface="+mn-ea"/>
          <a:cs typeface="+mn-cs"/>
          <a:sym typeface="Gill Sans"/>
        </a:defRPr>
      </a:lvl2pPr>
      <a:lvl3pPr marL="1249363" indent="-401638" algn="l" rtl="0" eaLnBrk="0" fontAlgn="base" hangingPunct="0">
        <a:spcBef>
          <a:spcPts val="1688"/>
        </a:spcBef>
        <a:spcAft>
          <a:spcPct val="0"/>
        </a:spcAft>
        <a:buSzPct val="171000"/>
        <a:buFont typeface="Gill Sans"/>
        <a:buChar char="•"/>
        <a:defRPr sz="3000">
          <a:solidFill>
            <a:schemeClr val="tx1"/>
          </a:solidFill>
          <a:latin typeface="+mn-lt"/>
          <a:ea typeface="+mn-ea"/>
          <a:cs typeface="+mn-cs"/>
          <a:sym typeface="Gill Sans"/>
        </a:defRPr>
      </a:lvl3pPr>
      <a:lvl4pPr marL="1562100" indent="-401638" algn="l" rtl="0" eaLnBrk="0" fontAlgn="base" hangingPunct="0">
        <a:spcBef>
          <a:spcPts val="1688"/>
        </a:spcBef>
        <a:spcAft>
          <a:spcPct val="0"/>
        </a:spcAft>
        <a:buSzPct val="171000"/>
        <a:buFont typeface="Gill Sans"/>
        <a:buChar char="•"/>
        <a:defRPr sz="3000">
          <a:solidFill>
            <a:schemeClr val="tx1"/>
          </a:solidFill>
          <a:latin typeface="+mn-lt"/>
          <a:ea typeface="+mn-ea"/>
          <a:cs typeface="+mn-cs"/>
          <a:sym typeface="Gill Sans"/>
        </a:defRPr>
      </a:lvl4pPr>
      <a:lvl5pPr marL="1873250" indent="-401638" algn="l" rtl="0" eaLnBrk="0" fontAlgn="base" hangingPunct="0">
        <a:spcBef>
          <a:spcPts val="1688"/>
        </a:spcBef>
        <a:spcAft>
          <a:spcPct val="0"/>
        </a:spcAft>
        <a:buSzPct val="171000"/>
        <a:buFont typeface="Gill Sans"/>
        <a:buChar char="•"/>
        <a:defRPr sz="3000">
          <a:solidFill>
            <a:schemeClr val="tx1"/>
          </a:solidFill>
          <a:latin typeface="+mn-lt"/>
          <a:ea typeface="+mn-ea"/>
          <a:cs typeface="+mn-cs"/>
          <a:sym typeface="Gill Sans"/>
        </a:defRPr>
      </a:lvl5pPr>
      <a:lvl6pPr marL="2196064" indent="-401718"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7437" indent="-401718"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8813" indent="-401718"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191" indent="-401718"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374" rtl="0" eaLnBrk="1" latinLnBrk="0" hangingPunct="1">
        <a:defRPr sz="1300" kern="1200">
          <a:solidFill>
            <a:schemeClr val="tx1"/>
          </a:solidFill>
          <a:latin typeface="+mn-lt"/>
          <a:ea typeface="+mn-ea"/>
          <a:cs typeface="+mn-cs"/>
        </a:defRPr>
      </a:lvl1pPr>
      <a:lvl2pPr marL="321374" algn="l" defTabSz="321374" rtl="0" eaLnBrk="1" latinLnBrk="0" hangingPunct="1">
        <a:defRPr sz="1300" kern="1200">
          <a:solidFill>
            <a:schemeClr val="tx1"/>
          </a:solidFill>
          <a:latin typeface="+mn-lt"/>
          <a:ea typeface="+mn-ea"/>
          <a:cs typeface="+mn-cs"/>
        </a:defRPr>
      </a:lvl2pPr>
      <a:lvl3pPr marL="642750" algn="l" defTabSz="321374" rtl="0" eaLnBrk="1" latinLnBrk="0" hangingPunct="1">
        <a:defRPr sz="1300" kern="1200">
          <a:solidFill>
            <a:schemeClr val="tx1"/>
          </a:solidFill>
          <a:latin typeface="+mn-lt"/>
          <a:ea typeface="+mn-ea"/>
          <a:cs typeface="+mn-cs"/>
        </a:defRPr>
      </a:lvl3pPr>
      <a:lvl4pPr marL="964124" algn="l" defTabSz="321374" rtl="0" eaLnBrk="1" latinLnBrk="0" hangingPunct="1">
        <a:defRPr sz="1300" kern="1200">
          <a:solidFill>
            <a:schemeClr val="tx1"/>
          </a:solidFill>
          <a:latin typeface="+mn-lt"/>
          <a:ea typeface="+mn-ea"/>
          <a:cs typeface="+mn-cs"/>
        </a:defRPr>
      </a:lvl4pPr>
      <a:lvl5pPr marL="1285500" algn="l" defTabSz="321374" rtl="0" eaLnBrk="1" latinLnBrk="0" hangingPunct="1">
        <a:defRPr sz="1300" kern="1200">
          <a:solidFill>
            <a:schemeClr val="tx1"/>
          </a:solidFill>
          <a:latin typeface="+mn-lt"/>
          <a:ea typeface="+mn-ea"/>
          <a:cs typeface="+mn-cs"/>
        </a:defRPr>
      </a:lvl5pPr>
      <a:lvl6pPr marL="1606877" algn="l" defTabSz="321374" rtl="0" eaLnBrk="1" latinLnBrk="0" hangingPunct="1">
        <a:defRPr sz="1300" kern="1200">
          <a:solidFill>
            <a:schemeClr val="tx1"/>
          </a:solidFill>
          <a:latin typeface="+mn-lt"/>
          <a:ea typeface="+mn-ea"/>
          <a:cs typeface="+mn-cs"/>
        </a:defRPr>
      </a:lvl6pPr>
      <a:lvl7pPr marL="1928250" algn="l" defTabSz="321374" rtl="0" eaLnBrk="1" latinLnBrk="0" hangingPunct="1">
        <a:defRPr sz="1300" kern="1200">
          <a:solidFill>
            <a:schemeClr val="tx1"/>
          </a:solidFill>
          <a:latin typeface="+mn-lt"/>
          <a:ea typeface="+mn-ea"/>
          <a:cs typeface="+mn-cs"/>
        </a:defRPr>
      </a:lvl7pPr>
      <a:lvl8pPr marL="2249626" algn="l" defTabSz="321374" rtl="0" eaLnBrk="1" latinLnBrk="0" hangingPunct="1">
        <a:defRPr sz="1300" kern="1200">
          <a:solidFill>
            <a:schemeClr val="tx1"/>
          </a:solidFill>
          <a:latin typeface="+mn-lt"/>
          <a:ea typeface="+mn-ea"/>
          <a:cs typeface="+mn-cs"/>
        </a:defRPr>
      </a:lvl8pPr>
      <a:lvl9pPr marL="2571001" algn="l" defTabSz="32137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jpe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50.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 Id="rId5" Type="http://schemas.openxmlformats.org/officeDocument/2006/relationships/image" Target="../media/image51.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6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60.xml"/><Relationship Id="rId1" Type="http://schemas.openxmlformats.org/officeDocument/2006/relationships/slideLayout" Target="../slideLayouts/slideLayout76.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 Id="rId5" Type="http://schemas.openxmlformats.org/officeDocument/2006/relationships/image" Target="../media/image5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hyperlink" Target="http://khon2.com/2018/03/07/ready-for-disaster-part-2-your-emergency-kit-essentials/" TargetMode="External"/><Relationship Id="rId7" Type="http://schemas.openxmlformats.org/officeDocument/2006/relationships/image" Target="../media/image59.jpeg"/><Relationship Id="rId2" Type="http://schemas.openxmlformats.org/officeDocument/2006/relationships/hyperlink" Target="http://khon2.com/2018/03/07/ready-for-disaster-part-1-no-notice-emergencies/" TargetMode="External"/><Relationship Id="rId1" Type="http://schemas.openxmlformats.org/officeDocument/2006/relationships/slideLayout" Target="../slideLayouts/slideLayout19.xml"/><Relationship Id="rId6" Type="http://schemas.openxmlformats.org/officeDocument/2006/relationships/hyperlink" Target="http://khon2.com/2018/03/07/ready-for-disaster-part-5-key-takeaways/" TargetMode="External"/><Relationship Id="rId5" Type="http://schemas.openxmlformats.org/officeDocument/2006/relationships/hyperlink" Target="http://khon2.com/2018/03/07/ready-for-disaster-part-4-hurricanes-and-tsunamis/" TargetMode="External"/><Relationship Id="rId4" Type="http://schemas.openxmlformats.org/officeDocument/2006/relationships/hyperlink" Target="http://khon2.com/2018/03/07/ready-for-disaster-part-3-make-an-emergency-plan/"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khon2.com/2018/03/07/ready-for-disaster-part-2-your-emergency-kit-essentials/" TargetMode="External"/><Relationship Id="rId2" Type="http://schemas.openxmlformats.org/officeDocument/2006/relationships/hyperlink" Target="http://khon2.com/2018/03/07/ready-for-disaster-part-1-no-notice-emergencies/" TargetMode="External"/><Relationship Id="rId1" Type="http://schemas.openxmlformats.org/officeDocument/2006/relationships/slideLayout" Target="../slideLayouts/slideLayout19.xml"/><Relationship Id="rId5" Type="http://schemas.openxmlformats.org/officeDocument/2006/relationships/hyperlink" Target="http://khon2.com/2018/03/07/ready-for-disaster-part-4-hurricanes-and-tsunamis/" TargetMode="External"/><Relationship Id="rId4" Type="http://schemas.openxmlformats.org/officeDocument/2006/relationships/hyperlink" Target="http://khon2.com/2018/03/07/ready-for-disaster-part-3-make-an-emergency-pla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62.jpg"/></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72.jpg"/></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8.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82.jp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89.JPG"/><Relationship Id="rId4" Type="http://schemas.openxmlformats.org/officeDocument/2006/relationships/image" Target="../media/image88.jpg"/></Relationships>
</file>

<file path=ppt/slides/_rels/slide5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91.jpg"/></Relationships>
</file>

<file path=ppt/slides/_rels/slide5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g"/><Relationship Id="rId7"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6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63.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https://www.bing.com/images/search?view=detailV2&amp;ccid=97fJh7nV&amp;id=A172E4EC46730C00DC1BF6A83FE6B4E6F5EBD0ED&amp;thid=OIP.97fJh7nV7--c-WCWmzSqNgHaFj&amp;mediaurl=http://buildingengineertraining.com/wp-content/uploads/2013/12/Fire-Pump1.jpg&amp;exph=1536&amp;expw=2048&amp;q=fire+pump+building&amp;simid=608015531803151589&amp;selectedIndex=0" TargetMode="External"/><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64.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6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g"/><Relationship Id="rId7"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63.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63.xml"/><Relationship Id="rId5" Type="http://schemas.openxmlformats.org/officeDocument/2006/relationships/image" Target="../media/image121.bmp"/><Relationship Id="rId4" Type="http://schemas.openxmlformats.org/officeDocument/2006/relationships/image" Target="../media/image120.bmp"/></Relationships>
</file>

<file path=ppt/slides/_rels/slide6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40.xml"/><Relationship Id="rId1" Type="http://schemas.openxmlformats.org/officeDocument/2006/relationships/slideLayout" Target="../slideLayouts/slideLayout63.xml"/><Relationship Id="rId5" Type="http://schemas.openxmlformats.org/officeDocument/2006/relationships/image" Target="../media/image124.JPG"/><Relationship Id="rId4" Type="http://schemas.openxmlformats.org/officeDocument/2006/relationships/image" Target="../media/image123.jpg"/></Relationships>
</file>

<file path=ppt/slides/_rels/slide6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42.xml"/><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43.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44.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48.xml"/><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63.xml"/><Relationship Id="rId6" Type="http://schemas.openxmlformats.org/officeDocument/2006/relationships/image" Target="../media/image134.jpg"/><Relationship Id="rId5" Type="http://schemas.openxmlformats.org/officeDocument/2006/relationships/image" Target="../media/image44.png"/><Relationship Id="rId4" Type="http://schemas.openxmlformats.org/officeDocument/2006/relationships/slide" Target="slide260.xml"/></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63.xml"/><Relationship Id="rId4" Type="http://schemas.openxmlformats.org/officeDocument/2006/relationships/image" Target="../media/image136.jpeg"/></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2.xml"/><Relationship Id="rId1" Type="http://schemas.openxmlformats.org/officeDocument/2006/relationships/slideLayout" Target="../slideLayouts/slideLayout75.xml"/><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3.xml"/><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4.xml"/><Relationship Id="rId1" Type="http://schemas.openxmlformats.org/officeDocument/2006/relationships/slideLayout" Target="../slideLayouts/slideLayout75.xml"/><Relationship Id="rId4" Type="http://schemas.openxmlformats.org/officeDocument/2006/relationships/image" Target="../media/image141.jpeg"/></Relationships>
</file>

<file path=ppt/slides/_rels/slide7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5.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6.xml"/><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BEDB6E-E2E2-4A93-8830-19C5371C73CE}"/>
              </a:ext>
            </a:extLst>
          </p:cNvPr>
          <p:cNvGrpSpPr/>
          <p:nvPr/>
        </p:nvGrpSpPr>
        <p:grpSpPr>
          <a:xfrm>
            <a:off x="7903835" y="1559925"/>
            <a:ext cx="1737875" cy="5319928"/>
            <a:chOff x="6843888" y="0"/>
            <a:chExt cx="2281257" cy="6997830"/>
          </a:xfrm>
        </p:grpSpPr>
        <p:pic>
          <p:nvPicPr>
            <p:cNvPr id="5" name="Picture 4" descr="461 Kawailoa Rd">
              <a:extLst>
                <a:ext uri="{FF2B5EF4-FFF2-40B4-BE49-F238E27FC236}">
                  <a16:creationId xmlns:a16="http://schemas.microsoft.com/office/drawing/2014/main" id="{595CED6E-432C-4571-9AAC-D9F56F778DFE}"/>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43888" y="1143000"/>
              <a:ext cx="2281257" cy="169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iSurf4">
              <a:extLst>
                <a:ext uri="{FF2B5EF4-FFF2-40B4-BE49-F238E27FC236}">
                  <a16:creationId xmlns:a16="http://schemas.microsoft.com/office/drawing/2014/main" id="{8F4D3FBF-5D5C-42B1-843D-44A4C0C9AE71}"/>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43888" y="2667000"/>
              <a:ext cx="2281257" cy="15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chile-tsunami beach evac.jpg">
              <a:extLst>
                <a:ext uri="{FF2B5EF4-FFF2-40B4-BE49-F238E27FC236}">
                  <a16:creationId xmlns:a16="http://schemas.microsoft.com/office/drawing/2014/main" id="{AD453A40-25B2-416F-976C-7612478A0029}"/>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43888" y="5486400"/>
              <a:ext cx="2267145" cy="151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urf1_400">
              <a:extLst>
                <a:ext uri="{FF2B5EF4-FFF2-40B4-BE49-F238E27FC236}">
                  <a16:creationId xmlns:a16="http://schemas.microsoft.com/office/drawing/2014/main" id="{361E672E-CB25-4BAC-8231-6F10F2A67D71}"/>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t="25348"/>
            <a:stretch/>
          </p:blipFill>
          <p:spPr bwMode="auto">
            <a:xfrm>
              <a:off x="6843888" y="0"/>
              <a:ext cx="2281257" cy="125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Rescue 3-31-06">
              <a:extLst>
                <a:ext uri="{FF2B5EF4-FFF2-40B4-BE49-F238E27FC236}">
                  <a16:creationId xmlns:a16="http://schemas.microsoft.com/office/drawing/2014/main" id="{26CF9D5B-C28F-4B41-AE2A-9FE0B62E2F6D}"/>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43888" y="4038600"/>
              <a:ext cx="2267146" cy="153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29509D99-2179-430A-8DEC-6E9B5493FB4B}"/>
              </a:ext>
            </a:extLst>
          </p:cNvPr>
          <p:cNvGrpSpPr/>
          <p:nvPr/>
        </p:nvGrpSpPr>
        <p:grpSpPr>
          <a:xfrm>
            <a:off x="10003766" y="1564116"/>
            <a:ext cx="1978324" cy="5319927"/>
            <a:chOff x="6545784" y="0"/>
            <a:chExt cx="2598216" cy="6986883"/>
          </a:xfrm>
        </p:grpSpPr>
        <p:pic>
          <p:nvPicPr>
            <p:cNvPr id="11" name="Picture 5" descr="DARC 11-3-04 001.jpg">
              <a:extLst>
                <a:ext uri="{FF2B5EF4-FFF2-40B4-BE49-F238E27FC236}">
                  <a16:creationId xmlns:a16="http://schemas.microsoft.com/office/drawing/2014/main" id="{9774FAE9-C7F0-4DED-ABF8-BEC30B7CF473}"/>
                </a:ext>
              </a:extLst>
            </p:cNvPr>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l="9343"/>
            <a:stretch/>
          </p:blipFill>
          <p:spPr bwMode="auto">
            <a:xfrm>
              <a:off x="6545784" y="3200400"/>
              <a:ext cx="2598216" cy="214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3B27373F-DC94-4216-8D8E-CAFFB3738F5E}"/>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r="-8" b="-29"/>
            <a:stretch>
              <a:fillRect/>
            </a:stretch>
          </p:blipFill>
          <p:spPr bwMode="auto">
            <a:xfrm>
              <a:off x="6545784" y="1587500"/>
              <a:ext cx="2598216" cy="194866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3" name="Picture 3" descr="C:\Leighton\Annual Report\My Documents\My Pictures\DARC 11-3-04\DARC 11-3-04 015.jpg">
              <a:extLst>
                <a:ext uri="{FF2B5EF4-FFF2-40B4-BE49-F238E27FC236}">
                  <a16:creationId xmlns:a16="http://schemas.microsoft.com/office/drawing/2014/main" id="{0599BCE4-64C8-4072-84FA-86483E3E6347}"/>
                </a:ext>
              </a:extLst>
            </p:cNvPr>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5784" y="0"/>
              <a:ext cx="2598216" cy="19558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MG_0678">
              <a:extLst>
                <a:ext uri="{FF2B5EF4-FFF2-40B4-BE49-F238E27FC236}">
                  <a16:creationId xmlns:a16="http://schemas.microsoft.com/office/drawing/2014/main" id="{3A7CEA5F-3AE1-4DE3-B2E4-674B901DD47E}"/>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5784" y="5029200"/>
              <a:ext cx="2598216" cy="195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id="{28846B4D-4D3B-42ED-B9A2-7136DCACAF0B}"/>
              </a:ext>
            </a:extLst>
          </p:cNvPr>
          <p:cNvGrpSpPr/>
          <p:nvPr/>
        </p:nvGrpSpPr>
        <p:grpSpPr>
          <a:xfrm>
            <a:off x="5142928" y="1538073"/>
            <a:ext cx="2240321" cy="5319927"/>
            <a:chOff x="6096000" y="-92364"/>
            <a:chExt cx="3060635" cy="7267865"/>
          </a:xfrm>
        </p:grpSpPr>
        <p:pic>
          <p:nvPicPr>
            <p:cNvPr id="17" name="Picture 16" descr="JFO.jpg">
              <a:extLst>
                <a:ext uri="{FF2B5EF4-FFF2-40B4-BE49-F238E27FC236}">
                  <a16:creationId xmlns:a16="http://schemas.microsoft.com/office/drawing/2014/main" id="{CE96C1F1-7E26-488B-9D6E-035B39F7774F}"/>
                </a:ext>
              </a:extLst>
            </p:cNvPr>
            <p:cNvPicPr>
              <a:picLocks noChangeAspect="1"/>
            </p:cNvPicPr>
            <p:nvPr/>
          </p:nvPicPr>
          <p:blipFill rotWithShape="1">
            <a:blip r:embed="rId12">
              <a:duotone>
                <a:schemeClr val="bg2">
                  <a:shade val="45000"/>
                  <a:satMod val="135000"/>
                </a:schemeClr>
                <a:prstClr val="white"/>
              </a:duotone>
              <a:extLst>
                <a:ext uri="{28A0092B-C50C-407E-A947-70E740481C1C}">
                  <a14:useLocalDpi xmlns:a14="http://schemas.microsoft.com/office/drawing/2010/main" val="0"/>
                </a:ext>
              </a:extLst>
            </a:blip>
            <a:srcRect t="50898"/>
            <a:stretch/>
          </p:blipFill>
          <p:spPr bwMode="auto">
            <a:xfrm>
              <a:off x="6096000" y="5181600"/>
              <a:ext cx="3048000" cy="19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DSC09644.JPG">
              <a:extLst>
                <a:ext uri="{FF2B5EF4-FFF2-40B4-BE49-F238E27FC236}">
                  <a16:creationId xmlns:a16="http://schemas.microsoft.com/office/drawing/2014/main" id="{460AC8D4-F36B-43E8-93B2-A9D500BFEA12}"/>
                </a:ext>
              </a:extLst>
            </p:cNvPr>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t="17986"/>
            <a:stretch/>
          </p:blipFill>
          <p:spPr bwMode="auto">
            <a:xfrm>
              <a:off x="6108635" y="2856981"/>
              <a:ext cx="3048000" cy="179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FEMA1.jpg">
              <a:extLst>
                <a:ext uri="{FF2B5EF4-FFF2-40B4-BE49-F238E27FC236}">
                  <a16:creationId xmlns:a16="http://schemas.microsoft.com/office/drawing/2014/main" id="{8B7CD16A-1B2F-4900-9404-156DF4B6D31D}"/>
                </a:ext>
              </a:extLst>
            </p:cNvPr>
            <p:cNvPicPr>
              <a:picLocks noChangeAspect="1"/>
            </p:cNvPicPr>
            <p:nvPr/>
          </p:nvPicPr>
          <p:blipFill rotWithShape="1">
            <a:blip r:embed="rId14">
              <a:duotone>
                <a:schemeClr val="bg2">
                  <a:shade val="45000"/>
                  <a:satMod val="135000"/>
                </a:schemeClr>
                <a:prstClr val="white"/>
              </a:duotone>
              <a:extLst>
                <a:ext uri="{28A0092B-C50C-407E-A947-70E740481C1C}">
                  <a14:useLocalDpi xmlns:a14="http://schemas.microsoft.com/office/drawing/2010/main" val="0"/>
                </a:ext>
              </a:extLst>
            </a:blip>
            <a:srcRect t="59715"/>
            <a:stretch/>
          </p:blipFill>
          <p:spPr bwMode="auto">
            <a:xfrm>
              <a:off x="6096000" y="-92364"/>
              <a:ext cx="3048000" cy="163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FEMA2.jpg">
              <a:extLst>
                <a:ext uri="{FF2B5EF4-FFF2-40B4-BE49-F238E27FC236}">
                  <a16:creationId xmlns:a16="http://schemas.microsoft.com/office/drawing/2014/main" id="{45FF8B2E-4377-4197-82EF-A1DD3AB369AA}"/>
                </a:ext>
              </a:extLst>
            </p:cNvPr>
            <p:cNvPicPr>
              <a:picLocks noChangeAspect="1"/>
            </p:cNvPicPr>
            <p:nvPr/>
          </p:nvPicPr>
          <p:blipFill rotWithShape="1">
            <a:blip r:embed="rId15">
              <a:duotone>
                <a:schemeClr val="bg2">
                  <a:shade val="45000"/>
                  <a:satMod val="135000"/>
                </a:schemeClr>
                <a:prstClr val="white"/>
              </a:duotone>
              <a:extLst>
                <a:ext uri="{28A0092B-C50C-407E-A947-70E740481C1C}">
                  <a14:useLocalDpi xmlns:a14="http://schemas.microsoft.com/office/drawing/2010/main" val="0"/>
                </a:ext>
              </a:extLst>
            </a:blip>
            <a:srcRect t="8699" b="9288"/>
            <a:stretch/>
          </p:blipFill>
          <p:spPr bwMode="auto">
            <a:xfrm>
              <a:off x="6096000" y="1395166"/>
              <a:ext cx="3054350" cy="165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FEMA Warehouse 011.jpg">
              <a:extLst>
                <a:ext uri="{FF2B5EF4-FFF2-40B4-BE49-F238E27FC236}">
                  <a16:creationId xmlns:a16="http://schemas.microsoft.com/office/drawing/2014/main" id="{0D4A9E88-4DCC-4B99-8B7E-AD315CA76622}"/>
                </a:ext>
              </a:extLst>
            </p:cNvPr>
            <p:cNvPicPr>
              <a:picLocks noChangeAspect="1"/>
            </p:cNvPicPr>
            <p:nvPr/>
          </p:nvPicPr>
          <p:blipFill rotWithShape="1">
            <a:blip r:embed="rId16">
              <a:duotone>
                <a:schemeClr val="bg2">
                  <a:shade val="45000"/>
                  <a:satMod val="135000"/>
                </a:schemeClr>
                <a:prstClr val="white"/>
              </a:duotone>
              <a:extLst>
                <a:ext uri="{28A0092B-C50C-407E-A947-70E740481C1C}">
                  <a14:useLocalDpi xmlns:a14="http://schemas.microsoft.com/office/drawing/2010/main" val="0"/>
                </a:ext>
              </a:extLst>
            </a:blip>
            <a:srcRect t="20867" b="33167"/>
            <a:stretch/>
          </p:blipFill>
          <p:spPr bwMode="auto">
            <a:xfrm>
              <a:off x="6096000" y="4656221"/>
              <a:ext cx="3048000" cy="105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CA3211A9-14B8-42A2-98D4-7627A97757CE}"/>
              </a:ext>
            </a:extLst>
          </p:cNvPr>
          <p:cNvSpPr>
            <a:spLocks noGrp="1"/>
          </p:cNvSpPr>
          <p:nvPr>
            <p:ph type="ctrTitle"/>
          </p:nvPr>
        </p:nvSpPr>
        <p:spPr>
          <a:xfrm>
            <a:off x="1435262" y="370515"/>
            <a:ext cx="9144000" cy="937451"/>
          </a:xfrm>
          <a:ln w="25400">
            <a:noFill/>
          </a:ln>
        </p:spPr>
        <p:txBody>
          <a:bodyPr>
            <a:normAutofit/>
          </a:bodyPr>
          <a:lstStyle/>
          <a:p>
            <a:r>
              <a:rPr lang="en-US" dirty="0">
                <a:ln w="28575">
                  <a:solidFill>
                    <a:schemeClr val="bg2"/>
                  </a:solidFill>
                </a:ln>
                <a:solidFill>
                  <a:srgbClr val="FFFF00"/>
                </a:solidFill>
                <a:latin typeface="Arial Black" panose="020B0A04020102020204" pitchFamily="34" charset="0"/>
              </a:rPr>
              <a:t>PREPAREDNESS</a:t>
            </a:r>
            <a:r>
              <a:rPr lang="en-US" dirty="0">
                <a:ln w="22225">
                  <a:solidFill>
                    <a:schemeClr val="tx1">
                      <a:alpha val="50000"/>
                    </a:schemeClr>
                  </a:solidFill>
                </a:ln>
                <a:solidFill>
                  <a:srgbClr val="FFFF00"/>
                </a:solidFill>
                <a:latin typeface="Arial Black" panose="020B0A04020102020204" pitchFamily="34" charset="0"/>
              </a:rPr>
              <a:t> </a:t>
            </a:r>
            <a:r>
              <a:rPr lang="en-US" dirty="0">
                <a:ln w="28575">
                  <a:solidFill>
                    <a:schemeClr val="bg2"/>
                  </a:solidFill>
                </a:ln>
                <a:solidFill>
                  <a:srgbClr val="FFFF00"/>
                </a:solidFill>
                <a:latin typeface="Arial Black" panose="020B0A04020102020204" pitchFamily="34" charset="0"/>
              </a:rPr>
              <a:t>BASICS</a:t>
            </a:r>
          </a:p>
        </p:txBody>
      </p:sp>
      <p:sp>
        <p:nvSpPr>
          <p:cNvPr id="3" name="Subtitle 2">
            <a:extLst>
              <a:ext uri="{FF2B5EF4-FFF2-40B4-BE49-F238E27FC236}">
                <a16:creationId xmlns:a16="http://schemas.microsoft.com/office/drawing/2014/main" id="{A3980A05-BBBC-48B7-9354-FC77271A225E}"/>
              </a:ext>
            </a:extLst>
          </p:cNvPr>
          <p:cNvSpPr>
            <a:spLocks noGrp="1"/>
          </p:cNvSpPr>
          <p:nvPr>
            <p:ph type="subTitle" idx="1"/>
          </p:nvPr>
        </p:nvSpPr>
        <p:spPr>
          <a:xfrm>
            <a:off x="1435262" y="1551986"/>
            <a:ext cx="3703017" cy="1026714"/>
          </a:xfrm>
        </p:spPr>
        <p:txBody>
          <a:bodyPr>
            <a:normAutofit fontScale="92500" lnSpcReduction="10000"/>
          </a:bodyPr>
          <a:lstStyle/>
          <a:p>
            <a:r>
              <a:rPr lang="en-US" sz="2800" dirty="0">
                <a:ln w="3175">
                  <a:noFill/>
                </a:ln>
                <a:solidFill>
                  <a:srgbClr val="FFFF00"/>
                </a:solidFill>
                <a:latin typeface="Arial" panose="020B0604020202020204" pitchFamily="34" charset="0"/>
                <a:cs typeface="Arial" panose="020B0604020202020204" pitchFamily="34" charset="0"/>
              </a:rPr>
              <a:t>H</a:t>
            </a:r>
            <a:r>
              <a:rPr lang="en-US" sz="2200" dirty="0">
                <a:ln w="3175">
                  <a:noFill/>
                </a:ln>
                <a:solidFill>
                  <a:srgbClr val="FFFF00"/>
                </a:solidFill>
                <a:latin typeface="Arial" panose="020B0604020202020204" pitchFamily="34" charset="0"/>
                <a:cs typeface="Arial" panose="020B0604020202020204" pitchFamily="34" charset="0"/>
              </a:rPr>
              <a:t>AWAII</a:t>
            </a:r>
            <a:r>
              <a:rPr lang="en-US" dirty="0">
                <a:ln w="3175">
                  <a:noFill/>
                </a:ln>
                <a:solidFill>
                  <a:srgbClr val="FFFF00"/>
                </a:solidFill>
                <a:latin typeface="Arial" panose="020B0604020202020204" pitchFamily="34" charset="0"/>
                <a:cs typeface="Arial" panose="020B0604020202020204" pitchFamily="34" charset="0"/>
              </a:rPr>
              <a:t> </a:t>
            </a:r>
            <a:r>
              <a:rPr lang="en-US" sz="2800" dirty="0">
                <a:ln w="3175">
                  <a:noFill/>
                </a:ln>
                <a:solidFill>
                  <a:srgbClr val="FFFF00"/>
                </a:solidFill>
                <a:latin typeface="Arial" panose="020B0604020202020204" pitchFamily="34" charset="0"/>
                <a:cs typeface="Arial" panose="020B0604020202020204" pitchFamily="34" charset="0"/>
              </a:rPr>
              <a:t>E</a:t>
            </a:r>
            <a:r>
              <a:rPr lang="en-US" sz="2200" dirty="0">
                <a:ln w="3175">
                  <a:noFill/>
                </a:ln>
                <a:solidFill>
                  <a:srgbClr val="FFFF00"/>
                </a:solidFill>
                <a:latin typeface="Arial" panose="020B0604020202020204" pitchFamily="34" charset="0"/>
                <a:cs typeface="Arial" panose="020B0604020202020204" pitchFamily="34" charset="0"/>
              </a:rPr>
              <a:t>MERGENCY</a:t>
            </a:r>
          </a:p>
          <a:p>
            <a:r>
              <a:rPr lang="en-US" sz="2800" dirty="0">
                <a:ln w="3175">
                  <a:noFill/>
                </a:ln>
                <a:solidFill>
                  <a:srgbClr val="FFFF00"/>
                </a:solidFill>
                <a:latin typeface="Arial" panose="020B0604020202020204" pitchFamily="34" charset="0"/>
                <a:cs typeface="Arial" panose="020B0604020202020204" pitchFamily="34" charset="0"/>
              </a:rPr>
              <a:t>M</a:t>
            </a:r>
            <a:r>
              <a:rPr lang="en-US" sz="2200" dirty="0">
                <a:ln w="3175">
                  <a:noFill/>
                </a:ln>
                <a:solidFill>
                  <a:srgbClr val="FFFF00"/>
                </a:solidFill>
                <a:latin typeface="Arial" panose="020B0604020202020204" pitchFamily="34" charset="0"/>
                <a:cs typeface="Arial" panose="020B0604020202020204" pitchFamily="34" charset="0"/>
              </a:rPr>
              <a:t>ANAGEMENT</a:t>
            </a:r>
            <a:r>
              <a:rPr lang="en-US" dirty="0">
                <a:ln w="3175">
                  <a:noFill/>
                </a:ln>
                <a:solidFill>
                  <a:srgbClr val="FFFF00"/>
                </a:solidFill>
                <a:latin typeface="Arial" panose="020B0604020202020204" pitchFamily="34" charset="0"/>
                <a:cs typeface="Arial" panose="020B0604020202020204" pitchFamily="34" charset="0"/>
              </a:rPr>
              <a:t> </a:t>
            </a:r>
            <a:r>
              <a:rPr lang="en-US" sz="2800" dirty="0">
                <a:ln w="3175">
                  <a:noFill/>
                </a:ln>
                <a:solidFill>
                  <a:srgbClr val="FFFF00"/>
                </a:solidFill>
                <a:latin typeface="Arial" panose="020B0604020202020204" pitchFamily="34" charset="0"/>
                <a:cs typeface="Arial" panose="020B0604020202020204" pitchFamily="34" charset="0"/>
              </a:rPr>
              <a:t>A</a:t>
            </a:r>
            <a:r>
              <a:rPr lang="en-US" sz="2200" dirty="0">
                <a:ln w="3175">
                  <a:noFill/>
                </a:ln>
                <a:solidFill>
                  <a:srgbClr val="FFFF00"/>
                </a:solidFill>
                <a:latin typeface="Arial" panose="020B0604020202020204" pitchFamily="34" charset="0"/>
                <a:cs typeface="Arial" panose="020B0604020202020204" pitchFamily="34" charset="0"/>
              </a:rPr>
              <a:t>GENCY</a:t>
            </a:r>
          </a:p>
        </p:txBody>
      </p:sp>
      <p:pic>
        <p:nvPicPr>
          <p:cNvPr id="15" name="Picture 14">
            <a:extLst>
              <a:ext uri="{FF2B5EF4-FFF2-40B4-BE49-F238E27FC236}">
                <a16:creationId xmlns:a16="http://schemas.microsoft.com/office/drawing/2014/main" id="{0AAE81DC-989D-41A7-8060-6BFFDA3F64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22" name="TextBox 21">
            <a:extLst>
              <a:ext uri="{FF2B5EF4-FFF2-40B4-BE49-F238E27FC236}">
                <a16:creationId xmlns:a16="http://schemas.microsoft.com/office/drawing/2014/main" id="{96075C0C-F74B-4CAD-8BCF-577C607AB0BC}"/>
              </a:ext>
            </a:extLst>
          </p:cNvPr>
          <p:cNvSpPr txBox="1"/>
          <p:nvPr/>
        </p:nvSpPr>
        <p:spPr>
          <a:xfrm>
            <a:off x="1521268" y="6360527"/>
            <a:ext cx="1125779" cy="253916"/>
          </a:xfrm>
          <a:prstGeom prst="rect">
            <a:avLst/>
          </a:prstGeom>
          <a:noFill/>
        </p:spPr>
        <p:txBody>
          <a:bodyPr wrap="square" rtlCol="0">
            <a:spAutoFit/>
          </a:bodyPr>
          <a:lstStyle/>
          <a:p>
            <a:r>
              <a:rPr lang="en-US" sz="1050" dirty="0">
                <a:solidFill>
                  <a:srgbClr val="FFFF00"/>
                </a:solidFill>
              </a:rPr>
              <a:t>10/10/2018</a:t>
            </a:r>
          </a:p>
        </p:txBody>
      </p:sp>
    </p:spTree>
    <p:extLst>
      <p:ext uri="{BB962C8B-B14F-4D97-AF65-F5344CB8AC3E}">
        <p14:creationId xmlns:p14="http://schemas.microsoft.com/office/powerpoint/2010/main" val="3529432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Arrow: Up 5">
            <a:extLst>
              <a:ext uri="{FF2B5EF4-FFF2-40B4-BE49-F238E27FC236}">
                <a16:creationId xmlns:a16="http://schemas.microsoft.com/office/drawing/2014/main" id="{4AEA78C4-4405-433D-A84D-67178CB865C4}"/>
              </a:ext>
            </a:extLst>
          </p:cNvPr>
          <p:cNvSpPr/>
          <p:nvPr/>
        </p:nvSpPr>
        <p:spPr>
          <a:xfrm rot="2827488">
            <a:off x="5950955" y="811794"/>
            <a:ext cx="2671882" cy="6984360"/>
          </a:xfrm>
          <a:prstGeom prst="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74" name="Title 1">
            <a:extLst>
              <a:ext uri="{FF2B5EF4-FFF2-40B4-BE49-F238E27FC236}">
                <a16:creationId xmlns:a16="http://schemas.microsoft.com/office/drawing/2014/main" id="{A09905AF-B366-4DE8-958E-7800AFAEFC0E}"/>
              </a:ext>
            </a:extLst>
          </p:cNvPr>
          <p:cNvSpPr txBox="1">
            <a:spLocks/>
          </p:cNvSpPr>
          <p:nvPr/>
        </p:nvSpPr>
        <p:spPr>
          <a:xfrm>
            <a:off x="2332227" y="100102"/>
            <a:ext cx="8696057" cy="609600"/>
          </a:xfrm>
          <a:prstGeom prst="rect">
            <a:avLst/>
          </a:prstGeom>
        </p:spPr>
        <p:txBody>
          <a:bodyPr/>
          <a:lstStyle>
            <a:lvl1pPr algn="l"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200" b="1" dirty="0">
                <a:solidFill>
                  <a:schemeClr val="accent1">
                    <a:lumMod val="50000"/>
                  </a:schemeClr>
                </a:solidFill>
              </a:rPr>
              <a:t>Disaster Response and Assistance</a:t>
            </a:r>
          </a:p>
        </p:txBody>
      </p:sp>
      <p:sp>
        <p:nvSpPr>
          <p:cNvPr id="3" name="TextBox 2">
            <a:extLst>
              <a:ext uri="{FF2B5EF4-FFF2-40B4-BE49-F238E27FC236}">
                <a16:creationId xmlns:a16="http://schemas.microsoft.com/office/drawing/2014/main" id="{E74A39DF-FCC8-47ED-9289-DA795A1E7CC3}"/>
              </a:ext>
            </a:extLst>
          </p:cNvPr>
          <p:cNvSpPr txBox="1"/>
          <p:nvPr/>
        </p:nvSpPr>
        <p:spPr>
          <a:xfrm>
            <a:off x="1782938" y="5754905"/>
            <a:ext cx="4727589" cy="1261884"/>
          </a:xfrm>
          <a:prstGeom prst="rect">
            <a:avLst/>
          </a:prstGeom>
          <a:noFill/>
        </p:spPr>
        <p:txBody>
          <a:bodyPr wrap="square" rtlCol="0">
            <a:spAutoFit/>
          </a:bodyPr>
          <a:lstStyle/>
          <a:p>
            <a:r>
              <a:rPr lang="en-US" sz="2800" b="1" dirty="0">
                <a:solidFill>
                  <a:schemeClr val="tx2">
                    <a:lumMod val="25000"/>
                  </a:schemeClr>
                </a:solidFill>
              </a:rPr>
              <a:t>Incident</a:t>
            </a:r>
          </a:p>
          <a:p>
            <a:r>
              <a:rPr lang="en-US" sz="2000" b="1" dirty="0">
                <a:solidFill>
                  <a:schemeClr val="tx2">
                    <a:lumMod val="25000"/>
                  </a:schemeClr>
                </a:solidFill>
              </a:rPr>
              <a:t>First Responders</a:t>
            </a:r>
          </a:p>
          <a:p>
            <a:endParaRPr lang="en-US" sz="2800" b="1" dirty="0">
              <a:solidFill>
                <a:schemeClr val="tx2">
                  <a:lumMod val="25000"/>
                </a:schemeClr>
              </a:solidFill>
            </a:endParaRPr>
          </a:p>
        </p:txBody>
      </p:sp>
      <p:sp>
        <p:nvSpPr>
          <p:cNvPr id="2" name="TextBox 1">
            <a:extLst>
              <a:ext uri="{FF2B5EF4-FFF2-40B4-BE49-F238E27FC236}">
                <a16:creationId xmlns:a16="http://schemas.microsoft.com/office/drawing/2014/main" id="{EED63056-6323-4C21-BE39-1AB4264D4CE5}"/>
              </a:ext>
            </a:extLst>
          </p:cNvPr>
          <p:cNvSpPr txBox="1"/>
          <p:nvPr/>
        </p:nvSpPr>
        <p:spPr>
          <a:xfrm>
            <a:off x="2743849" y="4792793"/>
            <a:ext cx="5342354" cy="830997"/>
          </a:xfrm>
          <a:prstGeom prst="rect">
            <a:avLst/>
          </a:prstGeom>
          <a:noFill/>
        </p:spPr>
        <p:txBody>
          <a:bodyPr wrap="square" rtlCol="0">
            <a:spAutoFit/>
          </a:bodyPr>
          <a:lstStyle/>
          <a:p>
            <a:r>
              <a:rPr lang="en-US" sz="2800" b="1" dirty="0">
                <a:solidFill>
                  <a:schemeClr val="accent1">
                    <a:lumMod val="50000"/>
                  </a:schemeClr>
                </a:solidFill>
              </a:rPr>
              <a:t>County</a:t>
            </a:r>
          </a:p>
          <a:p>
            <a:r>
              <a:rPr lang="en-US" sz="2000" b="1" dirty="0">
                <a:solidFill>
                  <a:schemeClr val="accent1">
                    <a:lumMod val="50000"/>
                  </a:schemeClr>
                </a:solidFill>
              </a:rPr>
              <a:t>Local Resources</a:t>
            </a:r>
          </a:p>
        </p:txBody>
      </p:sp>
      <p:sp>
        <p:nvSpPr>
          <p:cNvPr id="4" name="TextBox 3">
            <a:extLst>
              <a:ext uri="{FF2B5EF4-FFF2-40B4-BE49-F238E27FC236}">
                <a16:creationId xmlns:a16="http://schemas.microsoft.com/office/drawing/2014/main" id="{E00F9CAC-7BB2-4E8C-8266-56DACFE0F5A9}"/>
              </a:ext>
            </a:extLst>
          </p:cNvPr>
          <p:cNvSpPr txBox="1"/>
          <p:nvPr/>
        </p:nvSpPr>
        <p:spPr>
          <a:xfrm>
            <a:off x="3633216" y="3930528"/>
            <a:ext cx="7583424" cy="830997"/>
          </a:xfrm>
          <a:prstGeom prst="rect">
            <a:avLst/>
          </a:prstGeom>
          <a:noFill/>
        </p:spPr>
        <p:txBody>
          <a:bodyPr wrap="square" rtlCol="0">
            <a:spAutoFit/>
          </a:bodyPr>
          <a:lstStyle/>
          <a:p>
            <a:r>
              <a:rPr lang="en-US" sz="2800" b="1" dirty="0">
                <a:solidFill>
                  <a:schemeClr val="accent1">
                    <a:lumMod val="50000"/>
                  </a:schemeClr>
                </a:solidFill>
              </a:rPr>
              <a:t>State</a:t>
            </a:r>
          </a:p>
          <a:p>
            <a:r>
              <a:rPr lang="en-US" sz="2000" b="1" dirty="0">
                <a:solidFill>
                  <a:schemeClr val="accent1">
                    <a:lumMod val="50000"/>
                  </a:schemeClr>
                </a:solidFill>
              </a:rPr>
              <a:t>State + Other Resources</a:t>
            </a:r>
          </a:p>
        </p:txBody>
      </p:sp>
      <p:sp>
        <p:nvSpPr>
          <p:cNvPr id="7" name="TextBox 6">
            <a:extLst>
              <a:ext uri="{FF2B5EF4-FFF2-40B4-BE49-F238E27FC236}">
                <a16:creationId xmlns:a16="http://schemas.microsoft.com/office/drawing/2014/main" id="{6DC0451A-3FA6-4BBF-B520-72379ECA593A}"/>
              </a:ext>
            </a:extLst>
          </p:cNvPr>
          <p:cNvSpPr txBox="1"/>
          <p:nvPr/>
        </p:nvSpPr>
        <p:spPr>
          <a:xfrm>
            <a:off x="4486656" y="3090443"/>
            <a:ext cx="6729984" cy="830997"/>
          </a:xfrm>
          <a:prstGeom prst="rect">
            <a:avLst/>
          </a:prstGeom>
          <a:noFill/>
        </p:spPr>
        <p:txBody>
          <a:bodyPr wrap="square" rtlCol="0">
            <a:spAutoFit/>
          </a:bodyPr>
          <a:lstStyle/>
          <a:p>
            <a:r>
              <a:rPr lang="en-US" sz="2800" b="1" dirty="0">
                <a:solidFill>
                  <a:schemeClr val="accent1">
                    <a:lumMod val="50000"/>
                  </a:schemeClr>
                </a:solidFill>
              </a:rPr>
              <a:t>Governor</a:t>
            </a:r>
          </a:p>
          <a:p>
            <a:r>
              <a:rPr lang="en-US" sz="2000" b="1" dirty="0">
                <a:solidFill>
                  <a:schemeClr val="accent1">
                    <a:lumMod val="50000"/>
                  </a:schemeClr>
                </a:solidFill>
              </a:rPr>
              <a:t>State of Disaster</a:t>
            </a:r>
          </a:p>
        </p:txBody>
      </p:sp>
      <p:sp>
        <p:nvSpPr>
          <p:cNvPr id="8" name="TextBox 7">
            <a:extLst>
              <a:ext uri="{FF2B5EF4-FFF2-40B4-BE49-F238E27FC236}">
                <a16:creationId xmlns:a16="http://schemas.microsoft.com/office/drawing/2014/main" id="{E6F31B58-98EB-4E06-AA07-BFAD2589250C}"/>
              </a:ext>
            </a:extLst>
          </p:cNvPr>
          <p:cNvSpPr txBox="1"/>
          <p:nvPr/>
        </p:nvSpPr>
        <p:spPr>
          <a:xfrm>
            <a:off x="5415026" y="2352695"/>
            <a:ext cx="4303777" cy="830997"/>
          </a:xfrm>
          <a:prstGeom prst="rect">
            <a:avLst/>
          </a:prstGeom>
          <a:noFill/>
        </p:spPr>
        <p:txBody>
          <a:bodyPr wrap="square" rtlCol="0">
            <a:spAutoFit/>
          </a:bodyPr>
          <a:lstStyle/>
          <a:p>
            <a:r>
              <a:rPr lang="en-US" sz="2800" b="1" dirty="0">
                <a:solidFill>
                  <a:srgbClr val="FF0000"/>
                </a:solidFill>
              </a:rPr>
              <a:t>Federal</a:t>
            </a:r>
          </a:p>
          <a:p>
            <a:r>
              <a:rPr lang="en-US" sz="2000" b="1" dirty="0">
                <a:solidFill>
                  <a:srgbClr val="FF0000"/>
                </a:solidFill>
              </a:rPr>
              <a:t>Funding, Staffing, Defense</a:t>
            </a:r>
          </a:p>
        </p:txBody>
      </p:sp>
      <p:sp>
        <p:nvSpPr>
          <p:cNvPr id="10" name="TextBox 9">
            <a:extLst>
              <a:ext uri="{FF2B5EF4-FFF2-40B4-BE49-F238E27FC236}">
                <a16:creationId xmlns:a16="http://schemas.microsoft.com/office/drawing/2014/main" id="{DB3B58FA-4392-4101-9C19-E02B6424F442}"/>
              </a:ext>
            </a:extLst>
          </p:cNvPr>
          <p:cNvSpPr txBox="1"/>
          <p:nvPr/>
        </p:nvSpPr>
        <p:spPr>
          <a:xfrm>
            <a:off x="7872693" y="4114947"/>
            <a:ext cx="4498576" cy="2626360"/>
          </a:xfrm>
          <a:prstGeom prst="rect">
            <a:avLst/>
          </a:prstGeom>
          <a:noFill/>
        </p:spPr>
        <p:txBody>
          <a:bodyPr wrap="square" rtlCol="0">
            <a:spAutoFit/>
          </a:bodyPr>
          <a:lstStyle/>
          <a:p>
            <a:pPr marL="342900" lvl="0" indent="-342900">
              <a:spcBef>
                <a:spcPts val="800"/>
              </a:spcBef>
              <a:buClr>
                <a:srgbClr val="2F5897"/>
              </a:buClr>
              <a:buFont typeface="Wingdings" panose="05000000000000000000" pitchFamily="2" charset="2"/>
              <a:buChar char="ü"/>
              <a:defRPr/>
            </a:pPr>
            <a:r>
              <a:rPr lang="en-US" sz="2000" b="1" dirty="0">
                <a:ln w="1905"/>
                <a:solidFill>
                  <a:schemeClr val="bg2">
                    <a:lumMod val="75000"/>
                  </a:schemeClr>
                </a:solidFill>
                <a:effectLst>
                  <a:innerShdw blurRad="69850" dist="43180" dir="5400000">
                    <a:srgbClr val="000000">
                      <a:alpha val="65000"/>
                    </a:srgbClr>
                  </a:innerShdw>
                </a:effectLst>
                <a:cs typeface="Arial" pitchFamily="34" charset="0"/>
              </a:rPr>
              <a:t>Provide Federal assistance</a:t>
            </a:r>
          </a:p>
          <a:p>
            <a:pPr marL="342900" lvl="0" indent="-342900">
              <a:spcBef>
                <a:spcPts val="800"/>
              </a:spcBef>
              <a:buClr>
                <a:srgbClr val="2F5897"/>
              </a:buClr>
              <a:buFont typeface="Wingdings" panose="05000000000000000000" pitchFamily="2" charset="2"/>
              <a:buChar char="ü"/>
              <a:defRPr/>
            </a:pPr>
            <a:r>
              <a:rPr lang="en-US" sz="2000" b="1" dirty="0">
                <a:ln w="1905"/>
                <a:solidFill>
                  <a:schemeClr val="bg2">
                    <a:lumMod val="75000"/>
                  </a:schemeClr>
                </a:solidFill>
                <a:effectLst>
                  <a:innerShdw blurRad="69850" dist="43180" dir="5400000">
                    <a:srgbClr val="000000">
                      <a:alpha val="65000"/>
                    </a:srgbClr>
                  </a:innerShdw>
                </a:effectLst>
                <a:cs typeface="Arial" pitchFamily="34" charset="0"/>
              </a:rPr>
              <a:t>Deploy Incident Management Assistance Teams (IMAT)</a:t>
            </a:r>
          </a:p>
          <a:p>
            <a:pPr marL="342900" lvl="0" indent="-342900">
              <a:spcBef>
                <a:spcPts val="800"/>
              </a:spcBef>
              <a:buClr>
                <a:srgbClr val="2F5897"/>
              </a:buClr>
              <a:buFont typeface="Wingdings" panose="05000000000000000000" pitchFamily="2" charset="2"/>
              <a:buChar char="ü"/>
              <a:defRPr/>
            </a:pPr>
            <a:r>
              <a:rPr lang="en-US" sz="2000" b="1" dirty="0">
                <a:ln w="1905"/>
                <a:solidFill>
                  <a:schemeClr val="bg2">
                    <a:lumMod val="75000"/>
                  </a:schemeClr>
                </a:solidFill>
                <a:effectLst>
                  <a:innerShdw blurRad="69850" dist="43180" dir="5400000">
                    <a:srgbClr val="000000">
                      <a:alpha val="65000"/>
                    </a:srgbClr>
                  </a:innerShdw>
                </a:effectLst>
                <a:cs typeface="Arial" pitchFamily="34" charset="0"/>
              </a:rPr>
              <a:t>Coordinate with ESFs</a:t>
            </a:r>
          </a:p>
          <a:p>
            <a:pPr marL="342900" lvl="0" indent="-342900">
              <a:spcBef>
                <a:spcPts val="800"/>
              </a:spcBef>
              <a:buClr>
                <a:srgbClr val="2F5897"/>
              </a:buClr>
              <a:buFont typeface="Wingdings" panose="05000000000000000000" pitchFamily="2" charset="2"/>
              <a:buChar char="ü"/>
              <a:defRPr/>
            </a:pPr>
            <a:r>
              <a:rPr lang="en-US" sz="2000" b="1" dirty="0">
                <a:ln w="1905"/>
                <a:solidFill>
                  <a:schemeClr val="bg2">
                    <a:lumMod val="75000"/>
                  </a:schemeClr>
                </a:solidFill>
                <a:effectLst>
                  <a:innerShdw blurRad="69850" dist="43180" dir="5400000">
                    <a:srgbClr val="000000">
                      <a:alpha val="65000"/>
                    </a:srgbClr>
                  </a:innerShdw>
                </a:effectLst>
                <a:cs typeface="Arial" pitchFamily="34" charset="0"/>
              </a:rPr>
              <a:t>Issue mission assignments</a:t>
            </a:r>
          </a:p>
          <a:p>
            <a:pPr marL="342900" lvl="0" indent="-342900">
              <a:spcBef>
                <a:spcPts val="800"/>
              </a:spcBef>
              <a:buClr>
                <a:srgbClr val="2F5897"/>
              </a:buClr>
              <a:buFont typeface="Wingdings" panose="05000000000000000000" pitchFamily="2" charset="2"/>
              <a:buChar char="ü"/>
              <a:defRPr/>
            </a:pPr>
            <a:r>
              <a:rPr lang="en-US" sz="2000" b="1" dirty="0">
                <a:ln w="1905"/>
                <a:solidFill>
                  <a:schemeClr val="bg2">
                    <a:lumMod val="75000"/>
                  </a:schemeClr>
                </a:solidFill>
                <a:effectLst>
                  <a:innerShdw blurRad="69850" dist="43180" dir="5400000">
                    <a:srgbClr val="000000">
                      <a:alpha val="65000"/>
                    </a:srgbClr>
                  </a:innerShdw>
                </a:effectLst>
                <a:cs typeface="Arial" pitchFamily="34" charset="0"/>
              </a:rPr>
              <a:t>Track resources</a:t>
            </a:r>
            <a:endParaRPr lang="en-US" sz="2000" b="1" dirty="0">
              <a:ln w="1905"/>
              <a:solidFill>
                <a:schemeClr val="bg2">
                  <a:lumMod val="75000"/>
                </a:schemeClr>
              </a:solidFill>
              <a:effectLst>
                <a:innerShdw blurRad="69850" dist="43180" dir="5400000">
                  <a:srgbClr val="000000">
                    <a:alpha val="65000"/>
                  </a:srgbClr>
                </a:innerShdw>
              </a:effectLst>
            </a:endParaRPr>
          </a:p>
          <a:p>
            <a:endParaRPr lang="en-US" dirty="0"/>
          </a:p>
        </p:txBody>
      </p:sp>
    </p:spTree>
    <p:extLst>
      <p:ext uri="{BB962C8B-B14F-4D97-AF65-F5344CB8AC3E}">
        <p14:creationId xmlns:p14="http://schemas.microsoft.com/office/powerpoint/2010/main" val="1339191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Arrow: Up 5">
            <a:extLst>
              <a:ext uri="{FF2B5EF4-FFF2-40B4-BE49-F238E27FC236}">
                <a16:creationId xmlns:a16="http://schemas.microsoft.com/office/drawing/2014/main" id="{4AEA78C4-4405-433D-A84D-67178CB865C4}"/>
              </a:ext>
            </a:extLst>
          </p:cNvPr>
          <p:cNvSpPr/>
          <p:nvPr/>
        </p:nvSpPr>
        <p:spPr>
          <a:xfrm rot="2827488">
            <a:off x="6362966" y="-132954"/>
            <a:ext cx="2671882" cy="8108789"/>
          </a:xfrm>
          <a:prstGeom prst="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74" name="Title 1">
            <a:extLst>
              <a:ext uri="{FF2B5EF4-FFF2-40B4-BE49-F238E27FC236}">
                <a16:creationId xmlns:a16="http://schemas.microsoft.com/office/drawing/2014/main" id="{A09905AF-B366-4DE8-958E-7800AFAEFC0E}"/>
              </a:ext>
            </a:extLst>
          </p:cNvPr>
          <p:cNvSpPr txBox="1">
            <a:spLocks/>
          </p:cNvSpPr>
          <p:nvPr/>
        </p:nvSpPr>
        <p:spPr>
          <a:xfrm>
            <a:off x="2332227" y="100102"/>
            <a:ext cx="8696057" cy="609600"/>
          </a:xfrm>
          <a:prstGeom prst="rect">
            <a:avLst/>
          </a:prstGeom>
        </p:spPr>
        <p:txBody>
          <a:bodyPr/>
          <a:lstStyle>
            <a:lvl1pPr algn="l"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200" b="1" dirty="0">
                <a:solidFill>
                  <a:schemeClr val="accent1">
                    <a:lumMod val="50000"/>
                  </a:schemeClr>
                </a:solidFill>
              </a:rPr>
              <a:t>Disaster Response and Assistance</a:t>
            </a:r>
          </a:p>
        </p:txBody>
      </p:sp>
      <p:sp>
        <p:nvSpPr>
          <p:cNvPr id="3" name="TextBox 2">
            <a:extLst>
              <a:ext uri="{FF2B5EF4-FFF2-40B4-BE49-F238E27FC236}">
                <a16:creationId xmlns:a16="http://schemas.microsoft.com/office/drawing/2014/main" id="{E74A39DF-FCC8-47ED-9289-DA795A1E7CC3}"/>
              </a:ext>
            </a:extLst>
          </p:cNvPr>
          <p:cNvSpPr txBox="1"/>
          <p:nvPr/>
        </p:nvSpPr>
        <p:spPr>
          <a:xfrm>
            <a:off x="1782938" y="5754905"/>
            <a:ext cx="4727589" cy="1261884"/>
          </a:xfrm>
          <a:prstGeom prst="rect">
            <a:avLst/>
          </a:prstGeom>
          <a:noFill/>
        </p:spPr>
        <p:txBody>
          <a:bodyPr wrap="square" rtlCol="0">
            <a:spAutoFit/>
          </a:bodyPr>
          <a:lstStyle/>
          <a:p>
            <a:r>
              <a:rPr lang="en-US" sz="2800" b="1" dirty="0">
                <a:solidFill>
                  <a:schemeClr val="tx2">
                    <a:lumMod val="25000"/>
                  </a:schemeClr>
                </a:solidFill>
              </a:rPr>
              <a:t>Incident</a:t>
            </a:r>
          </a:p>
          <a:p>
            <a:r>
              <a:rPr lang="en-US" sz="2000" b="1" dirty="0">
                <a:solidFill>
                  <a:schemeClr val="tx2">
                    <a:lumMod val="25000"/>
                  </a:schemeClr>
                </a:solidFill>
              </a:rPr>
              <a:t>First Responders</a:t>
            </a:r>
          </a:p>
          <a:p>
            <a:endParaRPr lang="en-US" sz="2800" b="1" dirty="0">
              <a:solidFill>
                <a:schemeClr val="tx2">
                  <a:lumMod val="25000"/>
                </a:schemeClr>
              </a:solidFill>
            </a:endParaRPr>
          </a:p>
        </p:txBody>
      </p:sp>
      <p:sp>
        <p:nvSpPr>
          <p:cNvPr id="2" name="TextBox 1">
            <a:extLst>
              <a:ext uri="{FF2B5EF4-FFF2-40B4-BE49-F238E27FC236}">
                <a16:creationId xmlns:a16="http://schemas.microsoft.com/office/drawing/2014/main" id="{EED63056-6323-4C21-BE39-1AB4264D4CE5}"/>
              </a:ext>
            </a:extLst>
          </p:cNvPr>
          <p:cNvSpPr txBox="1"/>
          <p:nvPr/>
        </p:nvSpPr>
        <p:spPr>
          <a:xfrm>
            <a:off x="2743849" y="4792793"/>
            <a:ext cx="5342354" cy="830997"/>
          </a:xfrm>
          <a:prstGeom prst="rect">
            <a:avLst/>
          </a:prstGeom>
          <a:noFill/>
        </p:spPr>
        <p:txBody>
          <a:bodyPr wrap="square" rtlCol="0">
            <a:spAutoFit/>
          </a:bodyPr>
          <a:lstStyle/>
          <a:p>
            <a:r>
              <a:rPr lang="en-US" sz="2800" b="1" dirty="0">
                <a:solidFill>
                  <a:schemeClr val="accent1">
                    <a:lumMod val="50000"/>
                  </a:schemeClr>
                </a:solidFill>
              </a:rPr>
              <a:t>County</a:t>
            </a:r>
          </a:p>
          <a:p>
            <a:r>
              <a:rPr lang="en-US" sz="2000" b="1" dirty="0">
                <a:solidFill>
                  <a:schemeClr val="accent1">
                    <a:lumMod val="50000"/>
                  </a:schemeClr>
                </a:solidFill>
              </a:rPr>
              <a:t>Local Resources</a:t>
            </a:r>
          </a:p>
        </p:txBody>
      </p:sp>
      <p:sp>
        <p:nvSpPr>
          <p:cNvPr id="4" name="TextBox 3">
            <a:extLst>
              <a:ext uri="{FF2B5EF4-FFF2-40B4-BE49-F238E27FC236}">
                <a16:creationId xmlns:a16="http://schemas.microsoft.com/office/drawing/2014/main" id="{E00F9CAC-7BB2-4E8C-8266-56DACFE0F5A9}"/>
              </a:ext>
            </a:extLst>
          </p:cNvPr>
          <p:cNvSpPr txBox="1"/>
          <p:nvPr/>
        </p:nvSpPr>
        <p:spPr>
          <a:xfrm>
            <a:off x="3633216" y="3930528"/>
            <a:ext cx="7583424" cy="830997"/>
          </a:xfrm>
          <a:prstGeom prst="rect">
            <a:avLst/>
          </a:prstGeom>
          <a:noFill/>
        </p:spPr>
        <p:txBody>
          <a:bodyPr wrap="square" rtlCol="0">
            <a:spAutoFit/>
          </a:bodyPr>
          <a:lstStyle/>
          <a:p>
            <a:r>
              <a:rPr lang="en-US" sz="2800" b="1" dirty="0">
                <a:solidFill>
                  <a:schemeClr val="accent1">
                    <a:lumMod val="50000"/>
                  </a:schemeClr>
                </a:solidFill>
              </a:rPr>
              <a:t>State</a:t>
            </a:r>
          </a:p>
          <a:p>
            <a:r>
              <a:rPr lang="en-US" sz="2000" b="1" dirty="0">
                <a:solidFill>
                  <a:schemeClr val="accent1">
                    <a:lumMod val="50000"/>
                  </a:schemeClr>
                </a:solidFill>
              </a:rPr>
              <a:t>State + Other Resources</a:t>
            </a:r>
          </a:p>
        </p:txBody>
      </p:sp>
      <p:sp>
        <p:nvSpPr>
          <p:cNvPr id="7" name="TextBox 6">
            <a:extLst>
              <a:ext uri="{FF2B5EF4-FFF2-40B4-BE49-F238E27FC236}">
                <a16:creationId xmlns:a16="http://schemas.microsoft.com/office/drawing/2014/main" id="{6DC0451A-3FA6-4BBF-B520-72379ECA593A}"/>
              </a:ext>
            </a:extLst>
          </p:cNvPr>
          <p:cNvSpPr txBox="1"/>
          <p:nvPr/>
        </p:nvSpPr>
        <p:spPr>
          <a:xfrm>
            <a:off x="4486656" y="3090443"/>
            <a:ext cx="6729984" cy="830997"/>
          </a:xfrm>
          <a:prstGeom prst="rect">
            <a:avLst/>
          </a:prstGeom>
          <a:noFill/>
        </p:spPr>
        <p:txBody>
          <a:bodyPr wrap="square" rtlCol="0">
            <a:spAutoFit/>
          </a:bodyPr>
          <a:lstStyle/>
          <a:p>
            <a:r>
              <a:rPr lang="en-US" sz="2800" b="1" dirty="0">
                <a:solidFill>
                  <a:schemeClr val="accent1">
                    <a:lumMod val="50000"/>
                  </a:schemeClr>
                </a:solidFill>
              </a:rPr>
              <a:t>Governor</a:t>
            </a:r>
          </a:p>
          <a:p>
            <a:r>
              <a:rPr lang="en-US" sz="2000" b="1" dirty="0">
                <a:solidFill>
                  <a:schemeClr val="accent1">
                    <a:lumMod val="50000"/>
                  </a:schemeClr>
                </a:solidFill>
              </a:rPr>
              <a:t>State of Disaster</a:t>
            </a:r>
          </a:p>
        </p:txBody>
      </p:sp>
      <p:sp>
        <p:nvSpPr>
          <p:cNvPr id="8" name="TextBox 7">
            <a:extLst>
              <a:ext uri="{FF2B5EF4-FFF2-40B4-BE49-F238E27FC236}">
                <a16:creationId xmlns:a16="http://schemas.microsoft.com/office/drawing/2014/main" id="{E6F31B58-98EB-4E06-AA07-BFAD2589250C}"/>
              </a:ext>
            </a:extLst>
          </p:cNvPr>
          <p:cNvSpPr txBox="1"/>
          <p:nvPr/>
        </p:nvSpPr>
        <p:spPr>
          <a:xfrm>
            <a:off x="5415026" y="2352695"/>
            <a:ext cx="4303777" cy="830997"/>
          </a:xfrm>
          <a:prstGeom prst="rect">
            <a:avLst/>
          </a:prstGeom>
          <a:noFill/>
        </p:spPr>
        <p:txBody>
          <a:bodyPr wrap="square" rtlCol="0">
            <a:spAutoFit/>
          </a:bodyPr>
          <a:lstStyle/>
          <a:p>
            <a:r>
              <a:rPr lang="en-US" sz="2800" b="1" dirty="0">
                <a:solidFill>
                  <a:schemeClr val="accent1">
                    <a:lumMod val="50000"/>
                  </a:schemeClr>
                </a:solidFill>
              </a:rPr>
              <a:t>Federal</a:t>
            </a:r>
          </a:p>
          <a:p>
            <a:r>
              <a:rPr lang="en-US" sz="2000" b="1" dirty="0">
                <a:solidFill>
                  <a:schemeClr val="accent1">
                    <a:lumMod val="50000"/>
                  </a:schemeClr>
                </a:solidFill>
              </a:rPr>
              <a:t>Funding, Staffing, Defense</a:t>
            </a:r>
          </a:p>
        </p:txBody>
      </p:sp>
      <p:sp>
        <p:nvSpPr>
          <p:cNvPr id="9" name="TextBox 8">
            <a:extLst>
              <a:ext uri="{FF2B5EF4-FFF2-40B4-BE49-F238E27FC236}">
                <a16:creationId xmlns:a16="http://schemas.microsoft.com/office/drawing/2014/main" id="{9E6067A8-E201-466F-89F7-C5F9E46D70EB}"/>
              </a:ext>
            </a:extLst>
          </p:cNvPr>
          <p:cNvSpPr txBox="1"/>
          <p:nvPr/>
        </p:nvSpPr>
        <p:spPr>
          <a:xfrm>
            <a:off x="6347516" y="1472382"/>
            <a:ext cx="4498848" cy="830997"/>
          </a:xfrm>
          <a:prstGeom prst="rect">
            <a:avLst/>
          </a:prstGeom>
          <a:noFill/>
        </p:spPr>
        <p:txBody>
          <a:bodyPr wrap="square" rtlCol="0">
            <a:spAutoFit/>
          </a:bodyPr>
          <a:lstStyle/>
          <a:p>
            <a:r>
              <a:rPr lang="en-US" sz="2800" b="1" dirty="0">
                <a:solidFill>
                  <a:srgbClr val="FF0000"/>
                </a:solidFill>
              </a:rPr>
              <a:t>Presidential Declaration</a:t>
            </a:r>
          </a:p>
          <a:p>
            <a:r>
              <a:rPr lang="en-US" sz="2000" b="1" dirty="0">
                <a:solidFill>
                  <a:srgbClr val="FF0000"/>
                </a:solidFill>
              </a:rPr>
              <a:t>Additional Support</a:t>
            </a:r>
          </a:p>
        </p:txBody>
      </p:sp>
    </p:spTree>
    <p:extLst>
      <p:ext uri="{BB962C8B-B14F-4D97-AF65-F5344CB8AC3E}">
        <p14:creationId xmlns:p14="http://schemas.microsoft.com/office/powerpoint/2010/main" val="200800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FFFA-3E3C-42DD-82EA-D501AE1A0181}"/>
              </a:ext>
            </a:extLst>
          </p:cNvPr>
          <p:cNvSpPr>
            <a:spLocks noGrp="1"/>
          </p:cNvSpPr>
          <p:nvPr>
            <p:ph type="title"/>
          </p:nvPr>
        </p:nvSpPr>
        <p:spPr>
          <a:xfrm>
            <a:off x="2384271" y="277792"/>
            <a:ext cx="8847179" cy="766025"/>
          </a:xfrm>
        </p:spPr>
        <p:txBody>
          <a:bodyPr/>
          <a:lstStyle/>
          <a:p>
            <a:r>
              <a:rPr lang="en-US" sz="3200" b="1" dirty="0">
                <a:solidFill>
                  <a:schemeClr val="accent1">
                    <a:lumMod val="50000"/>
                  </a:schemeClr>
                </a:solidFill>
              </a:rPr>
              <a:t>Hawaii’s Hazard Profile</a:t>
            </a:r>
          </a:p>
        </p:txBody>
      </p:sp>
      <p:pic>
        <p:nvPicPr>
          <p:cNvPr id="5" name="Picture 2" descr="C:\Users\gyoshimoto\Downloads\chart (1).JPG">
            <a:extLst>
              <a:ext uri="{FF2B5EF4-FFF2-40B4-BE49-F238E27FC236}">
                <a16:creationId xmlns:a16="http://schemas.microsoft.com/office/drawing/2014/main" id="{A4D2F80A-EE40-454C-BA1E-60C48133385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500019" y="1227171"/>
            <a:ext cx="9259860" cy="4960973"/>
          </a:xfrm>
          <a:prstGeom prst="rect">
            <a:avLst/>
          </a:prstGeom>
          <a:noFill/>
          <a:effectLst>
            <a:outerShdw blurRad="266700" dist="165100" dir="2700000" algn="ctr" rotWithShape="0">
              <a:srgbClr val="000000">
                <a:alpha val="67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FB6D202-38F5-41FB-8BD2-36F9A22FD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Tree>
    <p:extLst>
      <p:ext uri="{BB962C8B-B14F-4D97-AF65-F5344CB8AC3E}">
        <p14:creationId xmlns:p14="http://schemas.microsoft.com/office/powerpoint/2010/main" val="4003667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B6D202-38F5-41FB-8BD2-36F9A22FD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pic>
        <p:nvPicPr>
          <p:cNvPr id="7" name="Picture 5122" descr="Iniki Kauai EOC">
            <a:extLst>
              <a:ext uri="{FF2B5EF4-FFF2-40B4-BE49-F238E27FC236}">
                <a16:creationId xmlns:a16="http://schemas.microsoft.com/office/drawing/2014/main" id="{2C0DAE9C-62E2-4248-9008-6BE319A7A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271" y="1050406"/>
            <a:ext cx="5540416" cy="41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6C0BFFB-346A-493B-9F2E-54805C188A58}"/>
              </a:ext>
            </a:extLst>
          </p:cNvPr>
          <p:cNvSpPr txBox="1"/>
          <p:nvPr/>
        </p:nvSpPr>
        <p:spPr>
          <a:xfrm>
            <a:off x="2384271" y="280709"/>
            <a:ext cx="8312304" cy="584775"/>
          </a:xfrm>
          <a:prstGeom prst="rect">
            <a:avLst/>
          </a:prstGeom>
          <a:noFill/>
        </p:spPr>
        <p:txBody>
          <a:bodyPr wrap="square" rtlCol="0">
            <a:spAutoFit/>
          </a:bodyPr>
          <a:lstStyle/>
          <a:p>
            <a:r>
              <a:rPr lang="en-US" sz="3200" b="1" dirty="0">
                <a:solidFill>
                  <a:schemeClr val="bg2">
                    <a:lumMod val="50000"/>
                  </a:schemeClr>
                </a:solidFill>
              </a:rPr>
              <a:t>Hurricane </a:t>
            </a:r>
            <a:r>
              <a:rPr lang="en-US" sz="3200" b="1" dirty="0" err="1">
                <a:solidFill>
                  <a:schemeClr val="bg2">
                    <a:lumMod val="50000"/>
                  </a:schemeClr>
                </a:solidFill>
              </a:rPr>
              <a:t>Iniki</a:t>
            </a:r>
            <a:r>
              <a:rPr lang="en-US" sz="3200" b="1" dirty="0">
                <a:solidFill>
                  <a:schemeClr val="bg2">
                    <a:lumMod val="50000"/>
                  </a:schemeClr>
                </a:solidFill>
              </a:rPr>
              <a:t> – September 11, 1992</a:t>
            </a:r>
          </a:p>
        </p:txBody>
      </p:sp>
      <p:sp>
        <p:nvSpPr>
          <p:cNvPr id="9" name="TextBox 8">
            <a:extLst>
              <a:ext uri="{FF2B5EF4-FFF2-40B4-BE49-F238E27FC236}">
                <a16:creationId xmlns:a16="http://schemas.microsoft.com/office/drawing/2014/main" id="{7B12717C-1EF1-410A-83A9-1F03D9CA086A}"/>
              </a:ext>
            </a:extLst>
          </p:cNvPr>
          <p:cNvSpPr txBox="1"/>
          <p:nvPr/>
        </p:nvSpPr>
        <p:spPr>
          <a:xfrm>
            <a:off x="2312833" y="5148796"/>
            <a:ext cx="5683291" cy="369332"/>
          </a:xfrm>
          <a:prstGeom prst="rect">
            <a:avLst/>
          </a:prstGeom>
          <a:noFill/>
        </p:spPr>
        <p:txBody>
          <a:bodyPr wrap="square" rtlCol="0">
            <a:spAutoFit/>
          </a:bodyPr>
          <a:lstStyle/>
          <a:p>
            <a:r>
              <a:rPr lang="en-US" b="1" i="1" dirty="0">
                <a:solidFill>
                  <a:srgbClr val="FFFF00"/>
                </a:solidFill>
              </a:rPr>
              <a:t>View from the Kauai County Building</a:t>
            </a:r>
          </a:p>
        </p:txBody>
      </p:sp>
      <p:sp>
        <p:nvSpPr>
          <p:cNvPr id="12" name="TextBox 11">
            <a:extLst>
              <a:ext uri="{FF2B5EF4-FFF2-40B4-BE49-F238E27FC236}">
                <a16:creationId xmlns:a16="http://schemas.microsoft.com/office/drawing/2014/main" id="{2CA45D02-9B0B-4DB9-A826-156880221302}"/>
              </a:ext>
            </a:extLst>
          </p:cNvPr>
          <p:cNvSpPr txBox="1"/>
          <p:nvPr/>
        </p:nvSpPr>
        <p:spPr>
          <a:xfrm>
            <a:off x="7996124" y="1193281"/>
            <a:ext cx="3910126" cy="3600986"/>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US" b="1" dirty="0">
                <a:solidFill>
                  <a:schemeClr val="accent1">
                    <a:lumMod val="75000"/>
                  </a:schemeClr>
                </a:solidFill>
              </a:rPr>
              <a:t>Category 4 – 145 mph</a:t>
            </a:r>
          </a:p>
          <a:p>
            <a:pPr marL="285750" indent="-285750">
              <a:spcAft>
                <a:spcPts val="600"/>
              </a:spcAft>
              <a:buFont typeface="Wingdings" panose="05000000000000000000" pitchFamily="2" charset="2"/>
              <a:buChar char="ü"/>
            </a:pPr>
            <a:r>
              <a:rPr lang="en-US" b="1" dirty="0">
                <a:solidFill>
                  <a:schemeClr val="accent1">
                    <a:lumMod val="75000"/>
                  </a:schemeClr>
                </a:solidFill>
              </a:rPr>
              <a:t>Six dead, more than 100 injured</a:t>
            </a:r>
          </a:p>
          <a:p>
            <a:pPr marL="285750" indent="-285750">
              <a:spcAft>
                <a:spcPts val="600"/>
              </a:spcAft>
              <a:buFont typeface="Wingdings" panose="05000000000000000000" pitchFamily="2" charset="2"/>
              <a:buChar char="ü"/>
            </a:pPr>
            <a:r>
              <a:rPr lang="en-US" b="1" dirty="0">
                <a:solidFill>
                  <a:schemeClr val="accent1">
                    <a:lumMod val="75000"/>
                  </a:schemeClr>
                </a:solidFill>
              </a:rPr>
              <a:t>Nearly 1,500 homes destroyed</a:t>
            </a:r>
          </a:p>
          <a:p>
            <a:pPr marL="285750" indent="-285750">
              <a:spcAft>
                <a:spcPts val="600"/>
              </a:spcAft>
              <a:buFont typeface="Wingdings" panose="05000000000000000000" pitchFamily="2" charset="2"/>
              <a:buChar char="ü"/>
            </a:pPr>
            <a:r>
              <a:rPr lang="en-US" b="1" dirty="0">
                <a:solidFill>
                  <a:schemeClr val="accent1">
                    <a:lumMod val="75000"/>
                  </a:schemeClr>
                </a:solidFill>
              </a:rPr>
              <a:t>5,000 sustained major damage</a:t>
            </a:r>
          </a:p>
          <a:p>
            <a:pPr marL="285750" indent="-285750">
              <a:spcAft>
                <a:spcPts val="600"/>
              </a:spcAft>
              <a:buFont typeface="Wingdings" panose="05000000000000000000" pitchFamily="2" charset="2"/>
              <a:buChar char="ü"/>
            </a:pPr>
            <a:r>
              <a:rPr lang="en-US" b="1" dirty="0">
                <a:solidFill>
                  <a:schemeClr val="accent1">
                    <a:lumMod val="75000"/>
                  </a:schemeClr>
                </a:solidFill>
              </a:rPr>
              <a:t>14,350 buildings were flattened or lost their roofs (Am Red Cross)</a:t>
            </a:r>
          </a:p>
          <a:p>
            <a:pPr marL="285750" indent="-285750">
              <a:spcAft>
                <a:spcPts val="600"/>
              </a:spcAft>
              <a:buFont typeface="Wingdings" panose="05000000000000000000" pitchFamily="2" charset="2"/>
              <a:buChar char="ü"/>
            </a:pPr>
            <a:r>
              <a:rPr lang="en-US" b="1" dirty="0">
                <a:solidFill>
                  <a:schemeClr val="accent1">
                    <a:lumMod val="75000"/>
                  </a:schemeClr>
                </a:solidFill>
              </a:rPr>
              <a:t>Estimated $1.8 billion in damage</a:t>
            </a:r>
          </a:p>
          <a:p>
            <a:endParaRPr lang="en-US" dirty="0"/>
          </a:p>
        </p:txBody>
      </p:sp>
    </p:spTree>
    <p:extLst>
      <p:ext uri="{BB962C8B-B14F-4D97-AF65-F5344CB8AC3E}">
        <p14:creationId xmlns:p14="http://schemas.microsoft.com/office/powerpoint/2010/main" val="1354160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7510D2D4-3D6C-4358-9914-3BF35C35276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76945" y="359145"/>
            <a:ext cx="10915055" cy="6139709"/>
          </a:xfrm>
          <a:prstGeom prst="rect">
            <a:avLst/>
          </a:prstGeom>
        </p:spPr>
      </p:pic>
      <p:pic>
        <p:nvPicPr>
          <p:cNvPr id="2" name="Picture 1" descr="A close up of a tower&#10;&#10;Description generated with high confidence">
            <a:extLst>
              <a:ext uri="{FF2B5EF4-FFF2-40B4-BE49-F238E27FC236}">
                <a16:creationId xmlns:a16="http://schemas.microsoft.com/office/drawing/2014/main" id="{02BD928A-4532-48CD-B258-BCC999BB9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Tree>
    <p:extLst>
      <p:ext uri="{BB962C8B-B14F-4D97-AF65-F5344CB8AC3E}">
        <p14:creationId xmlns:p14="http://schemas.microsoft.com/office/powerpoint/2010/main" val="3704287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955DC1B3-D412-4B0F-B89B-BC0F6E4A749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76945" y="353028"/>
            <a:ext cx="10936805" cy="6151944"/>
          </a:xfrm>
          <a:prstGeom prst="rect">
            <a:avLst/>
          </a:prstGeom>
        </p:spPr>
      </p:pic>
      <p:pic>
        <p:nvPicPr>
          <p:cNvPr id="2" name="Picture 1" descr="A close up of a tower&#10;&#10;Description generated with high confidence">
            <a:extLst>
              <a:ext uri="{FF2B5EF4-FFF2-40B4-BE49-F238E27FC236}">
                <a16:creationId xmlns:a16="http://schemas.microsoft.com/office/drawing/2014/main" id="{02BD928A-4532-48CD-B258-BCC999BB9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Tree>
    <p:extLst>
      <p:ext uri="{BB962C8B-B14F-4D97-AF65-F5344CB8AC3E}">
        <p14:creationId xmlns:p14="http://schemas.microsoft.com/office/powerpoint/2010/main" val="416826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A close up of a tower&#10;&#10;Description generated with high confidence">
            <a:extLst>
              <a:ext uri="{FF2B5EF4-FFF2-40B4-BE49-F238E27FC236}">
                <a16:creationId xmlns:a16="http://schemas.microsoft.com/office/drawing/2014/main" id="{02BD928A-4532-48CD-B258-BCC999BB9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71A6FF60-C732-401F-BBEF-D6417E41E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945" y="411249"/>
            <a:ext cx="10915055" cy="6139718"/>
          </a:xfrm>
          <a:prstGeom prst="rect">
            <a:avLst/>
          </a:prstGeom>
        </p:spPr>
      </p:pic>
    </p:spTree>
    <p:extLst>
      <p:ext uri="{BB962C8B-B14F-4D97-AF65-F5344CB8AC3E}">
        <p14:creationId xmlns:p14="http://schemas.microsoft.com/office/powerpoint/2010/main" val="86684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A close up of a tower&#10;&#10;Description generated with high confidence">
            <a:extLst>
              <a:ext uri="{FF2B5EF4-FFF2-40B4-BE49-F238E27FC236}">
                <a16:creationId xmlns:a16="http://schemas.microsoft.com/office/drawing/2014/main" id="{02BD928A-4532-48CD-B258-BCC999BB9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3" name="TextBox 2">
            <a:extLst>
              <a:ext uri="{FF2B5EF4-FFF2-40B4-BE49-F238E27FC236}">
                <a16:creationId xmlns:a16="http://schemas.microsoft.com/office/drawing/2014/main" id="{8F7A57EC-68E4-422F-B703-2F46EA4C003B}"/>
              </a:ext>
            </a:extLst>
          </p:cNvPr>
          <p:cNvSpPr txBox="1"/>
          <p:nvPr/>
        </p:nvSpPr>
        <p:spPr>
          <a:xfrm>
            <a:off x="2152891" y="567159"/>
            <a:ext cx="7604567" cy="769441"/>
          </a:xfrm>
          <a:prstGeom prst="rect">
            <a:avLst/>
          </a:prstGeom>
          <a:noFill/>
        </p:spPr>
        <p:txBody>
          <a:bodyPr wrap="square" rtlCol="0">
            <a:spAutoFit/>
          </a:bodyPr>
          <a:lstStyle/>
          <a:p>
            <a:r>
              <a:rPr lang="en-US" sz="4400" b="1" dirty="0">
                <a:solidFill>
                  <a:schemeClr val="bg1"/>
                </a:solidFill>
              </a:rPr>
              <a:t>Hilo Tsunami - April 1, 1946</a:t>
            </a:r>
          </a:p>
        </p:txBody>
      </p:sp>
      <p:pic>
        <p:nvPicPr>
          <p:cNvPr id="5" name="Picture 4">
            <a:extLst>
              <a:ext uri="{FF2B5EF4-FFF2-40B4-BE49-F238E27FC236}">
                <a16:creationId xmlns:a16="http://schemas.microsoft.com/office/drawing/2014/main" id="{82BCBCC0-3B97-47A7-9C00-6FEB3F80C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189" y="1591960"/>
            <a:ext cx="5511119" cy="3674079"/>
          </a:xfrm>
          <a:prstGeom prst="rect">
            <a:avLst/>
          </a:prstGeom>
        </p:spPr>
      </p:pic>
    </p:spTree>
    <p:extLst>
      <p:ext uri="{BB962C8B-B14F-4D97-AF65-F5344CB8AC3E}">
        <p14:creationId xmlns:p14="http://schemas.microsoft.com/office/powerpoint/2010/main" val="2724211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A close up of a tower&#10;&#10;Description generated with high confidence">
            <a:extLst>
              <a:ext uri="{FF2B5EF4-FFF2-40B4-BE49-F238E27FC236}">
                <a16:creationId xmlns:a16="http://schemas.microsoft.com/office/drawing/2014/main" id="{02BD928A-4532-48CD-B258-BCC999BB9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3" name="TextBox 2">
            <a:extLst>
              <a:ext uri="{FF2B5EF4-FFF2-40B4-BE49-F238E27FC236}">
                <a16:creationId xmlns:a16="http://schemas.microsoft.com/office/drawing/2014/main" id="{8F7A57EC-68E4-422F-B703-2F46EA4C003B}"/>
              </a:ext>
            </a:extLst>
          </p:cNvPr>
          <p:cNvSpPr txBox="1"/>
          <p:nvPr/>
        </p:nvSpPr>
        <p:spPr>
          <a:xfrm>
            <a:off x="2152890" y="415138"/>
            <a:ext cx="7604567" cy="707886"/>
          </a:xfrm>
          <a:prstGeom prst="rect">
            <a:avLst/>
          </a:prstGeom>
          <a:noFill/>
        </p:spPr>
        <p:txBody>
          <a:bodyPr wrap="square" rtlCol="0">
            <a:spAutoFit/>
          </a:bodyPr>
          <a:lstStyle/>
          <a:p>
            <a:r>
              <a:rPr lang="en-US" sz="4000" b="1" dirty="0">
                <a:solidFill>
                  <a:schemeClr val="bg1"/>
                </a:solidFill>
              </a:rPr>
              <a:t>Tsunamis in Hawaii</a:t>
            </a:r>
          </a:p>
        </p:txBody>
      </p:sp>
      <p:pic>
        <p:nvPicPr>
          <p:cNvPr id="6" name="Picture 2" descr="C:\Documents and Settings\gyoshimoto\My Documents\My Pictures\Japan_TsunamiWaveHeight.jpg">
            <a:extLst>
              <a:ext uri="{FF2B5EF4-FFF2-40B4-BE49-F238E27FC236}">
                <a16:creationId xmlns:a16="http://schemas.microsoft.com/office/drawing/2014/main" id="{CD6C7A11-A733-4D89-AB28-2A7857469F7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86000" y="1151400"/>
            <a:ext cx="3810000" cy="1867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a:extLst>
              <a:ext uri="{FF2B5EF4-FFF2-40B4-BE49-F238E27FC236}">
                <a16:creationId xmlns:a16="http://schemas.microsoft.com/office/drawing/2014/main" id="{C77C3F9C-5359-4AB8-B86D-96C09AF18E5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93924" y="1139825"/>
            <a:ext cx="3505200" cy="1867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a:extLst>
              <a:ext uri="{FF2B5EF4-FFF2-40B4-BE49-F238E27FC236}">
                <a16:creationId xmlns:a16="http://schemas.microsoft.com/office/drawing/2014/main" id="{10093412-F784-4FA1-A392-1AE76ABE36F4}"/>
              </a:ext>
            </a:extLst>
          </p:cNvPr>
          <p:cNvSpPr txBox="1"/>
          <p:nvPr/>
        </p:nvSpPr>
        <p:spPr>
          <a:xfrm>
            <a:off x="2268640" y="3159159"/>
            <a:ext cx="3943109" cy="3293209"/>
          </a:xfrm>
          <a:prstGeom prst="rect">
            <a:avLst/>
          </a:prstGeom>
          <a:noFill/>
        </p:spPr>
        <p:txBody>
          <a:bodyPr wrap="square" rtlCol="0">
            <a:spAutoFit/>
          </a:bodyPr>
          <a:lstStyle/>
          <a:p>
            <a:pPr>
              <a:spcAft>
                <a:spcPts val="1200"/>
              </a:spcAft>
              <a:buClr>
                <a:schemeClr val="tx2"/>
              </a:buClr>
            </a:pPr>
            <a:r>
              <a:rPr lang="en-US" sz="1600" b="1" u="sng" dirty="0">
                <a:solidFill>
                  <a:schemeClr val="bg1"/>
                </a:solidFill>
              </a:rPr>
              <a:t>Distantly Generated</a:t>
            </a:r>
          </a:p>
          <a:p>
            <a:pPr marL="233363" indent="-233363">
              <a:spcAft>
                <a:spcPts val="800"/>
              </a:spcAft>
              <a:buFont typeface="Wingdings" panose="05000000000000000000" pitchFamily="2" charset="2"/>
              <a:buChar char="ü"/>
            </a:pPr>
            <a:r>
              <a:rPr lang="en-US" sz="1600" b="1" dirty="0">
                <a:solidFill>
                  <a:schemeClr val="bg1"/>
                </a:solidFill>
              </a:rPr>
              <a:t>Tsunami wave travel time will vary based on origin (</a:t>
            </a:r>
            <a:r>
              <a:rPr lang="en-US" sz="1600" b="1" i="1" dirty="0">
                <a:solidFill>
                  <a:schemeClr val="bg1"/>
                </a:solidFill>
              </a:rPr>
              <a:t>a Tsunami from Japan would take about 8 hours to reach Hawaii</a:t>
            </a:r>
            <a:r>
              <a:rPr lang="en-US" sz="1600" b="1" dirty="0">
                <a:solidFill>
                  <a:schemeClr val="bg1"/>
                </a:solidFill>
              </a:rPr>
              <a:t>)</a:t>
            </a:r>
          </a:p>
          <a:p>
            <a:pPr marL="233363" indent="-233363">
              <a:spcAft>
                <a:spcPts val="800"/>
              </a:spcAft>
              <a:buFont typeface="Wingdings" panose="05000000000000000000" pitchFamily="2" charset="2"/>
              <a:buChar char="ü"/>
            </a:pPr>
            <a:r>
              <a:rPr lang="en-US" sz="1600" b="1" dirty="0">
                <a:solidFill>
                  <a:schemeClr val="bg1"/>
                </a:solidFill>
              </a:rPr>
              <a:t>Counties will sound sirens hourly and 30 min prior to wave arrival</a:t>
            </a:r>
          </a:p>
          <a:p>
            <a:pPr marL="233363" indent="-233363">
              <a:spcAft>
                <a:spcPts val="800"/>
              </a:spcAft>
              <a:buFont typeface="Wingdings" panose="05000000000000000000" pitchFamily="2" charset="2"/>
              <a:buChar char="ü"/>
            </a:pPr>
            <a:r>
              <a:rPr lang="en-US" sz="1600" b="1" dirty="0">
                <a:solidFill>
                  <a:schemeClr val="bg1"/>
                </a:solidFill>
              </a:rPr>
              <a:t>Hurricane Evacuation Shelters will NOT open, Tsunami Refuge Areas may be announced</a:t>
            </a:r>
          </a:p>
          <a:p>
            <a:endParaRPr lang="en-US" dirty="0"/>
          </a:p>
        </p:txBody>
      </p:sp>
      <p:sp>
        <p:nvSpPr>
          <p:cNvPr id="8" name="TextBox 7">
            <a:extLst>
              <a:ext uri="{FF2B5EF4-FFF2-40B4-BE49-F238E27FC236}">
                <a16:creationId xmlns:a16="http://schemas.microsoft.com/office/drawing/2014/main" id="{36590EB3-FA95-429A-B58D-D6EA3030E97E}"/>
              </a:ext>
            </a:extLst>
          </p:cNvPr>
          <p:cNvSpPr txBox="1"/>
          <p:nvPr/>
        </p:nvSpPr>
        <p:spPr>
          <a:xfrm>
            <a:off x="6865715" y="3176523"/>
            <a:ext cx="4280705" cy="3293209"/>
          </a:xfrm>
          <a:prstGeom prst="rect">
            <a:avLst/>
          </a:prstGeom>
          <a:noFill/>
        </p:spPr>
        <p:txBody>
          <a:bodyPr wrap="square" rtlCol="0">
            <a:spAutoFit/>
          </a:bodyPr>
          <a:lstStyle/>
          <a:p>
            <a:pPr>
              <a:spcAft>
                <a:spcPts val="1200"/>
              </a:spcAft>
            </a:pPr>
            <a:r>
              <a:rPr lang="en-US" sz="1600" b="1" u="sng" dirty="0">
                <a:solidFill>
                  <a:schemeClr val="bg1"/>
                </a:solidFill>
              </a:rPr>
              <a:t>Locally Generated</a:t>
            </a:r>
          </a:p>
          <a:p>
            <a:pPr marL="233363" indent="-233363">
              <a:spcAft>
                <a:spcPts val="800"/>
              </a:spcAft>
              <a:buFont typeface="Wingdings" panose="05000000000000000000" pitchFamily="2" charset="2"/>
              <a:buChar char="ü"/>
            </a:pPr>
            <a:r>
              <a:rPr lang="en-US" sz="1600" b="1" dirty="0">
                <a:solidFill>
                  <a:schemeClr val="bg1"/>
                </a:solidFill>
              </a:rPr>
              <a:t>If you are at the beach or a low lying area, and you feel an earthquake – evacuate to high ground </a:t>
            </a:r>
            <a:r>
              <a:rPr lang="en-US" sz="1600" b="1" u="sng" dirty="0">
                <a:solidFill>
                  <a:schemeClr val="bg1"/>
                </a:solidFill>
              </a:rPr>
              <a:t>immediately</a:t>
            </a:r>
          </a:p>
          <a:p>
            <a:pPr marL="233363" indent="-233363">
              <a:spcAft>
                <a:spcPts val="800"/>
              </a:spcAft>
              <a:buFont typeface="Wingdings" panose="05000000000000000000" pitchFamily="2" charset="2"/>
              <a:buChar char="ü"/>
            </a:pPr>
            <a:r>
              <a:rPr lang="en-US" sz="1600" b="1" dirty="0">
                <a:solidFill>
                  <a:schemeClr val="bg1"/>
                </a:solidFill>
              </a:rPr>
              <a:t>A tsunami generated by an earthquake off the Island of Hawaii could reach Oahu in less than </a:t>
            </a:r>
            <a:r>
              <a:rPr lang="en-US" sz="1600" b="1" u="sng" dirty="0">
                <a:solidFill>
                  <a:schemeClr val="bg1"/>
                </a:solidFill>
              </a:rPr>
              <a:t>25 minutes</a:t>
            </a:r>
          </a:p>
          <a:p>
            <a:pPr marL="233363" indent="-233363">
              <a:spcAft>
                <a:spcPts val="800"/>
              </a:spcAft>
              <a:buFont typeface="Wingdings" panose="05000000000000000000" pitchFamily="2" charset="2"/>
              <a:buChar char="ü"/>
            </a:pPr>
            <a:r>
              <a:rPr lang="en-US" sz="1600" b="1" dirty="0">
                <a:solidFill>
                  <a:schemeClr val="bg1"/>
                </a:solidFill>
              </a:rPr>
              <a:t>Consider vertical evacuation </a:t>
            </a:r>
            <a:br>
              <a:rPr lang="en-US" sz="1600" b="1" dirty="0">
                <a:solidFill>
                  <a:schemeClr val="bg1"/>
                </a:solidFill>
              </a:rPr>
            </a:br>
            <a:r>
              <a:rPr lang="en-US" sz="1600" b="1" dirty="0">
                <a:solidFill>
                  <a:schemeClr val="bg1"/>
                </a:solidFill>
              </a:rPr>
              <a:t>4th floor or higher in 10+ story building</a:t>
            </a:r>
          </a:p>
          <a:p>
            <a:endParaRPr lang="en-US" dirty="0"/>
          </a:p>
        </p:txBody>
      </p:sp>
    </p:spTree>
    <p:extLst>
      <p:ext uri="{BB962C8B-B14F-4D97-AF65-F5344CB8AC3E}">
        <p14:creationId xmlns:p14="http://schemas.microsoft.com/office/powerpoint/2010/main" val="90752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A close up of a tower&#10;&#10;Description generated with high confidence">
            <a:extLst>
              <a:ext uri="{FF2B5EF4-FFF2-40B4-BE49-F238E27FC236}">
                <a16:creationId xmlns:a16="http://schemas.microsoft.com/office/drawing/2014/main" id="{02BD928A-4532-48CD-B258-BCC999BB9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3" name="TextBox 2">
            <a:extLst>
              <a:ext uri="{FF2B5EF4-FFF2-40B4-BE49-F238E27FC236}">
                <a16:creationId xmlns:a16="http://schemas.microsoft.com/office/drawing/2014/main" id="{8F7A57EC-68E4-422F-B703-2F46EA4C003B}"/>
              </a:ext>
            </a:extLst>
          </p:cNvPr>
          <p:cNvSpPr txBox="1"/>
          <p:nvPr/>
        </p:nvSpPr>
        <p:spPr>
          <a:xfrm>
            <a:off x="2152890" y="415138"/>
            <a:ext cx="7604567" cy="707886"/>
          </a:xfrm>
          <a:prstGeom prst="rect">
            <a:avLst/>
          </a:prstGeom>
          <a:noFill/>
        </p:spPr>
        <p:txBody>
          <a:bodyPr wrap="square" rtlCol="0">
            <a:spAutoFit/>
          </a:bodyPr>
          <a:lstStyle/>
          <a:p>
            <a:r>
              <a:rPr lang="en-US" sz="4000" b="1" dirty="0">
                <a:solidFill>
                  <a:schemeClr val="bg1"/>
                </a:solidFill>
              </a:rPr>
              <a:t>Inundation Zones</a:t>
            </a:r>
          </a:p>
        </p:txBody>
      </p:sp>
      <p:pic>
        <p:nvPicPr>
          <p:cNvPr id="13" name="Picture 12" descr="A picture containing text, map&#10;&#10;Description generated with very high confidence">
            <a:extLst>
              <a:ext uri="{FF2B5EF4-FFF2-40B4-BE49-F238E27FC236}">
                <a16:creationId xmlns:a16="http://schemas.microsoft.com/office/drawing/2014/main" id="{452663E2-F1F9-47FF-8FEE-84DEE48B5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814" y="1252975"/>
            <a:ext cx="9222214" cy="5189887"/>
          </a:xfrm>
          <a:prstGeom prst="rect">
            <a:avLst/>
          </a:prstGeom>
          <a:ln>
            <a:solidFill>
              <a:schemeClr val="bg1"/>
            </a:solidFill>
          </a:ln>
          <a:effectLst>
            <a:outerShdw blurRad="50800" dist="76200" dir="600000" rotWithShape="0">
              <a:prstClr val="black">
                <a:alpha val="40000"/>
              </a:prstClr>
            </a:outerShdw>
          </a:effectLst>
        </p:spPr>
      </p:pic>
      <p:sp>
        <p:nvSpPr>
          <p:cNvPr id="14" name="TextBox 13">
            <a:extLst>
              <a:ext uri="{FF2B5EF4-FFF2-40B4-BE49-F238E27FC236}">
                <a16:creationId xmlns:a16="http://schemas.microsoft.com/office/drawing/2014/main" id="{AC8471B9-D7FB-48A7-A61A-6D45CA443220}"/>
              </a:ext>
            </a:extLst>
          </p:cNvPr>
          <p:cNvSpPr txBox="1"/>
          <p:nvPr/>
        </p:nvSpPr>
        <p:spPr>
          <a:xfrm>
            <a:off x="6724893" y="6442862"/>
            <a:ext cx="5266481" cy="307777"/>
          </a:xfrm>
          <a:prstGeom prst="rect">
            <a:avLst/>
          </a:prstGeom>
          <a:noFill/>
        </p:spPr>
        <p:txBody>
          <a:bodyPr wrap="square" rtlCol="0">
            <a:spAutoFit/>
          </a:bodyPr>
          <a:lstStyle/>
          <a:p>
            <a:r>
              <a:rPr lang="en-US" sz="1400" dirty="0">
                <a:solidFill>
                  <a:srgbClr val="FFFF00"/>
                </a:solidFill>
              </a:rPr>
              <a:t>http://www.honolulu.gov/demhazards/tsunamimaps.html</a:t>
            </a:r>
          </a:p>
        </p:txBody>
      </p:sp>
    </p:spTree>
    <p:extLst>
      <p:ext uri="{BB962C8B-B14F-4D97-AF65-F5344CB8AC3E}">
        <p14:creationId xmlns:p14="http://schemas.microsoft.com/office/powerpoint/2010/main" val="109742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A2949AB-5BA6-4ADE-A086-214F3D8E9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942" y="-3745"/>
            <a:ext cx="6631355" cy="482249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Rescue 3-31-06">
            <a:extLst>
              <a:ext uri="{FF2B5EF4-FFF2-40B4-BE49-F238E27FC236}">
                <a16:creationId xmlns:a16="http://schemas.microsoft.com/office/drawing/2014/main" id="{5A7F2253-0F23-44A6-A72A-6D2AE5507D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9" t="492" r="628" b="2766"/>
          <a:stretch/>
        </p:blipFill>
        <p:spPr bwMode="auto">
          <a:xfrm>
            <a:off x="7908298" y="0"/>
            <a:ext cx="4283702" cy="33163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4" descr="photo7-impacts">
            <a:extLst>
              <a:ext uri="{FF2B5EF4-FFF2-40B4-BE49-F238E27FC236}">
                <a16:creationId xmlns:a16="http://schemas.microsoft.com/office/drawing/2014/main" id="{CFF8BCCD-43A1-41B0-AC6A-D4C053320148}"/>
              </a:ext>
            </a:extLst>
          </p:cNvPr>
          <p:cNvPicPr>
            <a:picLocks noChangeAspect="1" noChangeArrowheads="1"/>
          </p:cNvPicPr>
          <p:nvPr/>
        </p:nvPicPr>
        <p:blipFill rotWithShape="1">
          <a:blip r:embed="rId4">
            <a:lum bright="-6000"/>
            <a:extLst>
              <a:ext uri="{28A0092B-C50C-407E-A947-70E740481C1C}">
                <a14:useLocalDpi xmlns:a14="http://schemas.microsoft.com/office/drawing/2010/main" val="0"/>
              </a:ext>
            </a:extLst>
          </a:blip>
          <a:srcRect l="3695" t="15508" r="1338" b="14126"/>
          <a:stretch/>
        </p:blipFill>
        <p:spPr bwMode="auto">
          <a:xfrm>
            <a:off x="1276944" y="3931257"/>
            <a:ext cx="6024999" cy="29267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EOC photo.jpg">
            <a:extLst>
              <a:ext uri="{FF2B5EF4-FFF2-40B4-BE49-F238E27FC236}">
                <a16:creationId xmlns:a16="http://schemas.microsoft.com/office/drawing/2014/main" id="{6CD1AB96-F16E-4CC1-B93B-BEDD7E6D8095}"/>
              </a:ext>
            </a:extLst>
          </p:cNvPr>
          <p:cNvPicPr>
            <a:picLocks noChangeAspect="1"/>
          </p:cNvPicPr>
          <p:nvPr/>
        </p:nvPicPr>
        <p:blipFill rotWithShape="1">
          <a:blip r:embed="rId5">
            <a:extLst>
              <a:ext uri="{28A0092B-C50C-407E-A947-70E740481C1C}">
                <a14:useLocalDpi xmlns:a14="http://schemas.microsoft.com/office/drawing/2010/main" val="0"/>
              </a:ext>
            </a:extLst>
          </a:blip>
          <a:srcRect t="6029"/>
          <a:stretch/>
        </p:blipFill>
        <p:spPr bwMode="auto">
          <a:xfrm>
            <a:off x="7167173" y="3316370"/>
            <a:ext cx="5031526" cy="354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10" name="Rectangle 9">
            <a:extLst>
              <a:ext uri="{FF2B5EF4-FFF2-40B4-BE49-F238E27FC236}">
                <a16:creationId xmlns:a16="http://schemas.microsoft.com/office/drawing/2014/main" id="{C0307C8A-6443-446A-861D-E246BF394875}"/>
              </a:ext>
            </a:extLst>
          </p:cNvPr>
          <p:cNvSpPr/>
          <p:nvPr/>
        </p:nvSpPr>
        <p:spPr>
          <a:xfrm>
            <a:off x="2432068" y="1653853"/>
            <a:ext cx="8482988" cy="331637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6A5470-7DDA-4FA4-B93D-71E0F9457131}"/>
              </a:ext>
            </a:extLst>
          </p:cNvPr>
          <p:cNvSpPr>
            <a:spLocks noGrp="1"/>
          </p:cNvSpPr>
          <p:nvPr>
            <p:ph type="title"/>
          </p:nvPr>
        </p:nvSpPr>
        <p:spPr>
          <a:xfrm>
            <a:off x="2593142" y="1816361"/>
            <a:ext cx="8160839" cy="1000274"/>
          </a:xfrm>
        </p:spPr>
        <p:txBody>
          <a:bodyPr/>
          <a:lstStyle/>
          <a:p>
            <a:r>
              <a:rPr lang="en-US" dirty="0">
                <a:solidFill>
                  <a:schemeClr val="tx1"/>
                </a:solidFill>
                <a:latin typeface="Arial Black" panose="020B0A04020102020204" pitchFamily="34" charset="0"/>
              </a:rPr>
              <a:t>Mission</a:t>
            </a:r>
          </a:p>
        </p:txBody>
      </p:sp>
      <p:sp>
        <p:nvSpPr>
          <p:cNvPr id="3" name="Content Placeholder 2">
            <a:extLst>
              <a:ext uri="{FF2B5EF4-FFF2-40B4-BE49-F238E27FC236}">
                <a16:creationId xmlns:a16="http://schemas.microsoft.com/office/drawing/2014/main" id="{57FFD036-B2FA-4FD7-B9E2-C784465A493B}"/>
              </a:ext>
            </a:extLst>
          </p:cNvPr>
          <p:cNvSpPr>
            <a:spLocks noGrp="1"/>
          </p:cNvSpPr>
          <p:nvPr>
            <p:ph idx="1"/>
          </p:nvPr>
        </p:nvSpPr>
        <p:spPr>
          <a:xfrm>
            <a:off x="3177036" y="2585395"/>
            <a:ext cx="7576945" cy="1964177"/>
          </a:xfrm>
        </p:spPr>
        <p:txBody>
          <a:bodyPr>
            <a:normAutofit/>
          </a:bodyPr>
          <a:lstStyle/>
          <a:p>
            <a:pPr marL="0" indent="0">
              <a:buNone/>
            </a:pPr>
            <a:r>
              <a:rPr lang="en-US" sz="3400" dirty="0">
                <a:solidFill>
                  <a:schemeClr val="tx1"/>
                </a:solidFill>
                <a:latin typeface="Arial" panose="020B0604020202020204" pitchFamily="34" charset="0"/>
                <a:cs typeface="Arial" panose="020B0604020202020204" pitchFamily="34" charset="0"/>
              </a:rPr>
              <a:t>To help Hawaii’s residents and visitors </a:t>
            </a:r>
            <a:r>
              <a:rPr lang="en-US" sz="3400" b="1" dirty="0">
                <a:solidFill>
                  <a:schemeClr val="tx1"/>
                </a:solidFill>
                <a:latin typeface="Arial" panose="020B0604020202020204" pitchFamily="34" charset="0"/>
                <a:cs typeface="Arial" panose="020B0604020202020204" pitchFamily="34" charset="0"/>
              </a:rPr>
              <a:t>prepare for </a:t>
            </a:r>
            <a:r>
              <a:rPr lang="en-US" sz="3400" dirty="0">
                <a:solidFill>
                  <a:schemeClr val="tx1"/>
                </a:solidFill>
                <a:latin typeface="Arial" panose="020B0604020202020204" pitchFamily="34" charset="0"/>
                <a:cs typeface="Arial" panose="020B0604020202020204" pitchFamily="34" charset="0"/>
              </a:rPr>
              <a:t>and </a:t>
            </a:r>
            <a:r>
              <a:rPr lang="en-US" sz="3400" b="1" dirty="0">
                <a:solidFill>
                  <a:schemeClr val="tx1"/>
                </a:solidFill>
                <a:latin typeface="Arial" panose="020B0604020202020204" pitchFamily="34" charset="0"/>
                <a:cs typeface="Arial" panose="020B0604020202020204" pitchFamily="34" charset="0"/>
              </a:rPr>
              <a:t>respond to</a:t>
            </a:r>
            <a:r>
              <a:rPr lang="en-US" sz="3400" i="1" dirty="0">
                <a:solidFill>
                  <a:schemeClr val="tx1"/>
                </a:solidFill>
                <a:latin typeface="Arial" panose="020B0604020202020204" pitchFamily="34" charset="0"/>
                <a:cs typeface="Arial" panose="020B0604020202020204" pitchFamily="34" charset="0"/>
              </a:rPr>
              <a:t> </a:t>
            </a:r>
            <a:r>
              <a:rPr lang="en-US" sz="3400" dirty="0">
                <a:solidFill>
                  <a:schemeClr val="tx1"/>
                </a:solidFill>
                <a:latin typeface="Arial" panose="020B0604020202020204" pitchFamily="34" charset="0"/>
                <a:cs typeface="Arial" panose="020B0604020202020204" pitchFamily="34" charset="0"/>
              </a:rPr>
              <a:t>disasters and emergencies.</a:t>
            </a:r>
          </a:p>
        </p:txBody>
      </p:sp>
    </p:spTree>
    <p:extLst>
      <p:ext uri="{BB962C8B-B14F-4D97-AF65-F5344CB8AC3E}">
        <p14:creationId xmlns:p14="http://schemas.microsoft.com/office/powerpoint/2010/main" val="1936436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FBC0DD-B440-49DD-A8A6-9B88D1490A42}"/>
              </a:ext>
            </a:extLst>
          </p:cNvPr>
          <p:cNvSpPr/>
          <p:nvPr/>
        </p:nvSpPr>
        <p:spPr>
          <a:xfrm>
            <a:off x="2743199" y="1250062"/>
            <a:ext cx="8148577" cy="4942390"/>
          </a:xfrm>
          <a:prstGeom prst="rect">
            <a:avLst/>
          </a:prstGeom>
          <a:solidFill>
            <a:schemeClr val="accent1">
              <a:alpha val="50000"/>
            </a:schemeClr>
          </a:solidFill>
          <a:ln w="12700">
            <a:solidFill>
              <a:schemeClr val="bg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descr="A close up of a tower&#10;&#10;Description generated with high confidence">
            <a:extLst>
              <a:ext uri="{FF2B5EF4-FFF2-40B4-BE49-F238E27FC236}">
                <a16:creationId xmlns:a16="http://schemas.microsoft.com/office/drawing/2014/main" id="{02BD928A-4532-48CD-B258-BCC999BB9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3" name="TextBox 2">
            <a:extLst>
              <a:ext uri="{FF2B5EF4-FFF2-40B4-BE49-F238E27FC236}">
                <a16:creationId xmlns:a16="http://schemas.microsoft.com/office/drawing/2014/main" id="{8F7A57EC-68E4-422F-B703-2F46EA4C003B}"/>
              </a:ext>
            </a:extLst>
          </p:cNvPr>
          <p:cNvSpPr txBox="1"/>
          <p:nvPr/>
        </p:nvSpPr>
        <p:spPr>
          <a:xfrm>
            <a:off x="2152890" y="415138"/>
            <a:ext cx="7604567" cy="707886"/>
          </a:xfrm>
          <a:prstGeom prst="rect">
            <a:avLst/>
          </a:prstGeom>
          <a:noFill/>
        </p:spPr>
        <p:txBody>
          <a:bodyPr wrap="square" rtlCol="0">
            <a:spAutoFit/>
          </a:bodyPr>
          <a:lstStyle/>
          <a:p>
            <a:r>
              <a:rPr lang="en-US" sz="4000" b="1" dirty="0">
                <a:solidFill>
                  <a:schemeClr val="bg1"/>
                </a:solidFill>
              </a:rPr>
              <a:t>Tsunami Updates</a:t>
            </a:r>
          </a:p>
        </p:txBody>
      </p:sp>
      <p:sp>
        <p:nvSpPr>
          <p:cNvPr id="5" name="Rectangle 4">
            <a:extLst>
              <a:ext uri="{FF2B5EF4-FFF2-40B4-BE49-F238E27FC236}">
                <a16:creationId xmlns:a16="http://schemas.microsoft.com/office/drawing/2014/main" id="{BBED072B-70D1-4869-B237-D987CFF0465F}"/>
              </a:ext>
            </a:extLst>
          </p:cNvPr>
          <p:cNvSpPr/>
          <p:nvPr/>
        </p:nvSpPr>
        <p:spPr>
          <a:xfrm>
            <a:off x="3769487" y="1447128"/>
            <a:ext cx="6096000" cy="4247317"/>
          </a:xfrm>
          <a:prstGeom prst="rect">
            <a:avLst/>
          </a:prstGeom>
        </p:spPr>
        <p:txBody>
          <a:bodyPr>
            <a:spAutoFit/>
          </a:bodyPr>
          <a:lstStyle/>
          <a:p>
            <a:pPr algn="ctr">
              <a:spcAft>
                <a:spcPts val="1800"/>
              </a:spcAft>
            </a:pPr>
            <a:r>
              <a:rPr lang="en-US" sz="2400" b="1" dirty="0"/>
              <a:t>Tsunami </a:t>
            </a:r>
            <a:r>
              <a:rPr lang="en-US" sz="2400" b="1" i="1" dirty="0">
                <a:solidFill>
                  <a:srgbClr val="FFFF00"/>
                </a:solidFill>
                <a:effectLst>
                  <a:outerShdw blurRad="38100" dist="38100" dir="2700000" algn="tl">
                    <a:srgbClr val="000000">
                      <a:alpha val="43137"/>
                    </a:srgbClr>
                  </a:outerShdw>
                </a:effectLst>
              </a:rPr>
              <a:t>WATCH</a:t>
            </a:r>
            <a:r>
              <a:rPr lang="en-US" sz="2400" b="1" dirty="0"/>
              <a:t>  </a:t>
            </a:r>
            <a:br>
              <a:rPr lang="en-US" sz="2400" dirty="0"/>
            </a:br>
            <a:r>
              <a:rPr lang="en-US" sz="2400" dirty="0"/>
              <a:t>Tsunami is possible and the threat is still being evaluated  </a:t>
            </a:r>
          </a:p>
          <a:p>
            <a:pPr algn="ctr"/>
            <a:r>
              <a:rPr lang="en-US" sz="2400" b="1" dirty="0"/>
              <a:t>Tsunami </a:t>
            </a:r>
            <a:r>
              <a:rPr lang="en-US" sz="2400" b="1" i="1" dirty="0">
                <a:solidFill>
                  <a:srgbClr val="FF6600"/>
                </a:solidFill>
              </a:rPr>
              <a:t>ADVISORY</a:t>
            </a:r>
          </a:p>
          <a:p>
            <a:pPr algn="ctr">
              <a:spcAft>
                <a:spcPts val="1800"/>
              </a:spcAft>
            </a:pPr>
            <a:r>
              <a:rPr lang="en-US" sz="2400" dirty="0"/>
              <a:t>Threat of a tsunami that may produce strong currents or waves dangerous to those in or near the water</a:t>
            </a:r>
          </a:p>
          <a:p>
            <a:pPr algn="ctr">
              <a:spcAft>
                <a:spcPts val="1200"/>
              </a:spcAft>
            </a:pPr>
            <a:r>
              <a:rPr lang="en-US" sz="2400" b="1" dirty="0"/>
              <a:t>Tsunami </a:t>
            </a:r>
            <a:r>
              <a:rPr lang="en-US" sz="2400" b="1" i="1" dirty="0">
                <a:solidFill>
                  <a:srgbClr val="FF0000"/>
                </a:solidFill>
              </a:rPr>
              <a:t>WARNING</a:t>
            </a:r>
            <a:br>
              <a:rPr lang="en-US" sz="2400" dirty="0"/>
            </a:br>
            <a:r>
              <a:rPr lang="en-US" sz="2400" dirty="0"/>
              <a:t>A potential tsunami with widespread inundation is imminent or expected</a:t>
            </a:r>
          </a:p>
        </p:txBody>
      </p:sp>
    </p:spTree>
    <p:extLst>
      <p:ext uri="{BB962C8B-B14F-4D97-AF65-F5344CB8AC3E}">
        <p14:creationId xmlns:p14="http://schemas.microsoft.com/office/powerpoint/2010/main" val="3779926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A close up of a tower&#10;&#10;Description generated with high confidence">
            <a:extLst>
              <a:ext uri="{FF2B5EF4-FFF2-40B4-BE49-F238E27FC236}">
                <a16:creationId xmlns:a16="http://schemas.microsoft.com/office/drawing/2014/main" id="{02BD928A-4532-48CD-B258-BCC999BB9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3" name="TextBox 2">
            <a:extLst>
              <a:ext uri="{FF2B5EF4-FFF2-40B4-BE49-F238E27FC236}">
                <a16:creationId xmlns:a16="http://schemas.microsoft.com/office/drawing/2014/main" id="{8F7A57EC-68E4-422F-B703-2F46EA4C003B}"/>
              </a:ext>
            </a:extLst>
          </p:cNvPr>
          <p:cNvSpPr txBox="1"/>
          <p:nvPr/>
        </p:nvSpPr>
        <p:spPr>
          <a:xfrm>
            <a:off x="2152890" y="415138"/>
            <a:ext cx="7604567" cy="707886"/>
          </a:xfrm>
          <a:prstGeom prst="rect">
            <a:avLst/>
          </a:prstGeom>
          <a:noFill/>
        </p:spPr>
        <p:txBody>
          <a:bodyPr wrap="square" rtlCol="0">
            <a:spAutoFit/>
          </a:bodyPr>
          <a:lstStyle/>
          <a:p>
            <a:r>
              <a:rPr lang="en-US" sz="4000" b="1" dirty="0">
                <a:solidFill>
                  <a:schemeClr val="bg1"/>
                </a:solidFill>
              </a:rPr>
              <a:t>Earthquakes in Hawaii</a:t>
            </a:r>
          </a:p>
        </p:txBody>
      </p:sp>
      <p:sp>
        <p:nvSpPr>
          <p:cNvPr id="5" name="Rectangle 4">
            <a:extLst>
              <a:ext uri="{FF2B5EF4-FFF2-40B4-BE49-F238E27FC236}">
                <a16:creationId xmlns:a16="http://schemas.microsoft.com/office/drawing/2014/main" id="{BBED072B-70D1-4869-B237-D987CFF0465F}"/>
              </a:ext>
            </a:extLst>
          </p:cNvPr>
          <p:cNvSpPr/>
          <p:nvPr/>
        </p:nvSpPr>
        <p:spPr>
          <a:xfrm>
            <a:off x="2676138" y="1180899"/>
            <a:ext cx="6096000" cy="2708434"/>
          </a:xfrm>
          <a:prstGeom prst="rect">
            <a:avLst/>
          </a:prstGeom>
        </p:spPr>
        <p:txBody>
          <a:bodyPr>
            <a:spAutoFit/>
          </a:bodyPr>
          <a:lstStyle/>
          <a:p>
            <a:pPr>
              <a:spcAft>
                <a:spcPts val="1200"/>
              </a:spcAft>
              <a:buFont typeface="Wingdings" panose="05000000000000000000" pitchFamily="2" charset="2"/>
              <a:buChar char="ü"/>
            </a:pPr>
            <a:r>
              <a:rPr lang="en-US" sz="2000" b="1" dirty="0">
                <a:solidFill>
                  <a:schemeClr val="bg1"/>
                </a:solidFill>
              </a:rPr>
              <a:t>Thousands occur in Hawaii each year</a:t>
            </a:r>
          </a:p>
          <a:p>
            <a:pPr>
              <a:spcAft>
                <a:spcPts val="1200"/>
              </a:spcAft>
              <a:buFont typeface="Wingdings" panose="05000000000000000000" pitchFamily="2" charset="2"/>
              <a:buChar char="ü"/>
            </a:pPr>
            <a:r>
              <a:rPr lang="en-US" sz="2000" b="1" dirty="0">
                <a:solidFill>
                  <a:schemeClr val="bg1"/>
                </a:solidFill>
              </a:rPr>
              <a:t>Usually linked to volcanic activity (by rock breaking as magma forces its way through underground conduits)</a:t>
            </a:r>
          </a:p>
          <a:p>
            <a:pPr>
              <a:spcAft>
                <a:spcPts val="1200"/>
              </a:spcAft>
              <a:buFont typeface="Wingdings" panose="05000000000000000000" pitchFamily="2" charset="2"/>
              <a:buChar char="ü"/>
            </a:pPr>
            <a:r>
              <a:rPr lang="en-US" sz="2000" b="1" dirty="0">
                <a:solidFill>
                  <a:schemeClr val="bg1"/>
                </a:solidFill>
              </a:rPr>
              <a:t>These types of earthquakes originate mostly on or around the island of Hawaii</a:t>
            </a:r>
          </a:p>
          <a:p>
            <a:pPr>
              <a:spcAft>
                <a:spcPts val="1200"/>
              </a:spcAft>
              <a:buFont typeface="Wingdings" panose="05000000000000000000" pitchFamily="2" charset="2"/>
              <a:buChar char="ü"/>
            </a:pPr>
            <a:r>
              <a:rPr lang="en-US" sz="2000" b="1" dirty="0">
                <a:solidFill>
                  <a:schemeClr val="bg1"/>
                </a:solidFill>
              </a:rPr>
              <a:t>Aftershocks are common</a:t>
            </a:r>
          </a:p>
        </p:txBody>
      </p:sp>
      <p:pic>
        <p:nvPicPr>
          <p:cNvPr id="6" name="Picture 4" descr="http://pubs.usgs.gov/gip/dynamic/graphics/Fig13.gif">
            <a:extLst>
              <a:ext uri="{FF2B5EF4-FFF2-40B4-BE49-F238E27FC236}">
                <a16:creationId xmlns:a16="http://schemas.microsoft.com/office/drawing/2014/main" id="{3325BBE6-654B-488D-9C0C-0210B8D2560C}"/>
              </a:ext>
            </a:extLst>
          </p:cNvPr>
          <p:cNvPicPr>
            <a:picLocks noChangeAspect="1" noChangeArrowheads="1"/>
          </p:cNvPicPr>
          <p:nvPr/>
        </p:nvPicPr>
        <p:blipFill rotWithShape="1">
          <a:blip r:embed="rId3" cstate="print"/>
          <a:srcRect l="72" t="19476" r="1629" b="24867"/>
          <a:stretch/>
        </p:blipFill>
        <p:spPr bwMode="auto">
          <a:xfrm>
            <a:off x="2514090" y="4062290"/>
            <a:ext cx="8160259" cy="2560320"/>
          </a:xfrm>
          <a:prstGeom prst="rect">
            <a:avLst/>
          </a:prstGeom>
          <a:noFill/>
          <a:ln w="9525">
            <a:noFill/>
            <a:miter lim="800000"/>
            <a:headEnd/>
            <a:tailEnd/>
          </a:ln>
          <a:effectLst>
            <a:outerShdw blurRad="266700" dist="139700" dir="2700000" algn="ctr" rotWithShape="0">
              <a:srgbClr val="000000">
                <a:alpha val="67000"/>
              </a:srgbClr>
            </a:outerShdw>
          </a:effectLst>
        </p:spPr>
      </p:pic>
    </p:spTree>
    <p:extLst>
      <p:ext uri="{BB962C8B-B14F-4D97-AF65-F5344CB8AC3E}">
        <p14:creationId xmlns:p14="http://schemas.microsoft.com/office/powerpoint/2010/main" val="1963746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A close up of a tower&#10;&#10;Description generated with high confidence">
            <a:extLst>
              <a:ext uri="{FF2B5EF4-FFF2-40B4-BE49-F238E27FC236}">
                <a16:creationId xmlns:a16="http://schemas.microsoft.com/office/drawing/2014/main" id="{02BD928A-4532-48CD-B258-BCC999BB9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3" name="TextBox 2">
            <a:extLst>
              <a:ext uri="{FF2B5EF4-FFF2-40B4-BE49-F238E27FC236}">
                <a16:creationId xmlns:a16="http://schemas.microsoft.com/office/drawing/2014/main" id="{8F7A57EC-68E4-422F-B703-2F46EA4C003B}"/>
              </a:ext>
            </a:extLst>
          </p:cNvPr>
          <p:cNvSpPr txBox="1"/>
          <p:nvPr/>
        </p:nvSpPr>
        <p:spPr>
          <a:xfrm>
            <a:off x="2152890" y="415138"/>
            <a:ext cx="7604567" cy="707886"/>
          </a:xfrm>
          <a:prstGeom prst="rect">
            <a:avLst/>
          </a:prstGeom>
          <a:noFill/>
        </p:spPr>
        <p:txBody>
          <a:bodyPr wrap="square" rtlCol="0">
            <a:spAutoFit/>
          </a:bodyPr>
          <a:lstStyle/>
          <a:p>
            <a:r>
              <a:rPr lang="en-US" sz="4000" b="1" dirty="0">
                <a:solidFill>
                  <a:schemeClr val="bg1"/>
                </a:solidFill>
              </a:rPr>
              <a:t>Personal Preparation</a:t>
            </a:r>
          </a:p>
        </p:txBody>
      </p:sp>
      <p:sp>
        <p:nvSpPr>
          <p:cNvPr id="5" name="Rectangle 4">
            <a:extLst>
              <a:ext uri="{FF2B5EF4-FFF2-40B4-BE49-F238E27FC236}">
                <a16:creationId xmlns:a16="http://schemas.microsoft.com/office/drawing/2014/main" id="{BBED072B-70D1-4869-B237-D987CFF0465F}"/>
              </a:ext>
            </a:extLst>
          </p:cNvPr>
          <p:cNvSpPr/>
          <p:nvPr/>
        </p:nvSpPr>
        <p:spPr>
          <a:xfrm>
            <a:off x="2475991" y="1285071"/>
            <a:ext cx="5055750" cy="4555093"/>
          </a:xfrm>
          <a:prstGeom prst="rect">
            <a:avLst/>
          </a:prstGeom>
        </p:spPr>
        <p:txBody>
          <a:bodyPr wrap="square">
            <a:spAutoFit/>
          </a:bodyPr>
          <a:lstStyle/>
          <a:p>
            <a:pPr>
              <a:spcAft>
                <a:spcPts val="1200"/>
              </a:spcAft>
              <a:buFont typeface="Wingdings" panose="05000000000000000000" pitchFamily="2" charset="2"/>
              <a:buChar char="ü"/>
            </a:pPr>
            <a:r>
              <a:rPr lang="en-US" sz="2000" b="1" dirty="0">
                <a:solidFill>
                  <a:srgbClr val="FF0000"/>
                </a:solidFill>
                <a:latin typeface="+mj-lt"/>
                <a:cs typeface="Arial" panose="020B0604020202020204" pitchFamily="34" charset="0"/>
              </a:rPr>
              <a:t>Know what to do and when to do it</a:t>
            </a:r>
          </a:p>
          <a:p>
            <a:pPr>
              <a:spcAft>
                <a:spcPts val="1200"/>
              </a:spcAft>
              <a:buFont typeface="Wingdings" panose="05000000000000000000" pitchFamily="2" charset="2"/>
              <a:buChar char="ü"/>
            </a:pPr>
            <a:r>
              <a:rPr lang="en-US" sz="2000" b="1" dirty="0">
                <a:solidFill>
                  <a:schemeClr val="bg1"/>
                </a:solidFill>
                <a:latin typeface="+mj-lt"/>
              </a:rPr>
              <a:t>Enroll in </a:t>
            </a:r>
            <a:r>
              <a:rPr lang="en-US" sz="2000" b="1" dirty="0">
                <a:solidFill>
                  <a:srgbClr val="FF0000"/>
                </a:solidFill>
                <a:latin typeface="+mj-lt"/>
              </a:rPr>
              <a:t>HNL.info </a:t>
            </a:r>
            <a:r>
              <a:rPr lang="en-US" sz="2000" b="1" dirty="0">
                <a:solidFill>
                  <a:schemeClr val="bg1"/>
                </a:solidFill>
                <a:latin typeface="+mj-lt"/>
              </a:rPr>
              <a:t>Alerts</a:t>
            </a:r>
          </a:p>
          <a:p>
            <a:pPr lvl="1">
              <a:spcAft>
                <a:spcPts val="1200"/>
              </a:spcAft>
              <a:buFont typeface="Wingdings" panose="05000000000000000000" pitchFamily="2" charset="2"/>
              <a:buChar char="ü"/>
            </a:pPr>
            <a:r>
              <a:rPr lang="en-US" sz="2000" b="1" dirty="0">
                <a:solidFill>
                  <a:schemeClr val="bg1"/>
                </a:solidFill>
                <a:latin typeface="+mj-lt"/>
              </a:rPr>
              <a:t>iTunes App Store &amp; Google Play Store</a:t>
            </a:r>
          </a:p>
          <a:p>
            <a:pPr lvl="1">
              <a:spcAft>
                <a:spcPts val="1200"/>
              </a:spcAft>
              <a:buFont typeface="Wingdings" panose="05000000000000000000" pitchFamily="2" charset="2"/>
              <a:buChar char="ü"/>
            </a:pPr>
            <a:r>
              <a:rPr lang="en-US" sz="2000" b="1" dirty="0">
                <a:solidFill>
                  <a:schemeClr val="bg1"/>
                </a:solidFill>
                <a:latin typeface="+mj-lt"/>
              </a:rPr>
              <a:t>Online at hnl.info/alerts</a:t>
            </a:r>
          </a:p>
          <a:p>
            <a:pPr marL="342900" indent="-342900">
              <a:spcAft>
                <a:spcPts val="1200"/>
              </a:spcAft>
              <a:buFont typeface="Wingdings" panose="05000000000000000000" pitchFamily="2" charset="2"/>
              <a:buChar char="ü"/>
            </a:pPr>
            <a:r>
              <a:rPr lang="en-US" sz="2000" b="1" dirty="0">
                <a:solidFill>
                  <a:schemeClr val="bg1"/>
                </a:solidFill>
                <a:latin typeface="+mj-lt"/>
                <a:cs typeface="Arial" panose="020B0604020202020204" pitchFamily="34" charset="0"/>
              </a:rPr>
              <a:t>Be self-sufficient for </a:t>
            </a:r>
            <a:r>
              <a:rPr lang="en-US" sz="2000" b="1" dirty="0">
                <a:solidFill>
                  <a:srgbClr val="FF0000"/>
                </a:solidFill>
                <a:latin typeface="+mj-lt"/>
                <a:cs typeface="Arial" panose="020B0604020202020204" pitchFamily="34" charset="0"/>
              </a:rPr>
              <a:t>14-days</a:t>
            </a:r>
          </a:p>
          <a:p>
            <a:pPr marL="342900" indent="-342900">
              <a:spcAft>
                <a:spcPts val="1200"/>
              </a:spcAft>
              <a:buFont typeface="Wingdings" panose="05000000000000000000" pitchFamily="2" charset="2"/>
              <a:buChar char="ü"/>
            </a:pPr>
            <a:r>
              <a:rPr lang="en-US" sz="2000" b="1" dirty="0">
                <a:solidFill>
                  <a:schemeClr val="bg1"/>
                </a:solidFill>
                <a:latin typeface="+mj-lt"/>
                <a:cs typeface="Arial" panose="020B0604020202020204" pitchFamily="34" charset="0"/>
              </a:rPr>
              <a:t>Have an </a:t>
            </a:r>
            <a:r>
              <a:rPr lang="en-US" sz="2000" b="1" dirty="0">
                <a:solidFill>
                  <a:srgbClr val="FF0000"/>
                </a:solidFill>
                <a:latin typeface="+mj-lt"/>
                <a:cs typeface="Arial" panose="020B0604020202020204" pitchFamily="34" charset="0"/>
              </a:rPr>
              <a:t>Individual and Family Preparedness Plan</a:t>
            </a:r>
          </a:p>
          <a:p>
            <a:pPr marL="285750" indent="-285750">
              <a:spcAft>
                <a:spcPts val="1200"/>
              </a:spcAft>
              <a:buFont typeface="Wingdings" panose="05000000000000000000" pitchFamily="2" charset="2"/>
              <a:buChar char="ü"/>
            </a:pPr>
            <a:r>
              <a:rPr lang="en-US" sz="2000" b="1" dirty="0">
                <a:solidFill>
                  <a:srgbClr val="FF0000"/>
                </a:solidFill>
                <a:latin typeface="+mj-lt"/>
                <a:cs typeface="Arial" panose="020B0604020202020204" pitchFamily="34" charset="0"/>
              </a:rPr>
              <a:t>Participate</a:t>
            </a:r>
            <a:r>
              <a:rPr lang="en-US" sz="2000" b="1" dirty="0">
                <a:solidFill>
                  <a:schemeClr val="bg1"/>
                </a:solidFill>
                <a:latin typeface="+mj-lt"/>
                <a:cs typeface="Arial" panose="020B0604020202020204" pitchFamily="34" charset="0"/>
              </a:rPr>
              <a:t> – Community Emergency Response Teams (CERT)</a:t>
            </a:r>
          </a:p>
          <a:p>
            <a:pPr marL="285750" indent="-285750">
              <a:spcAft>
                <a:spcPts val="1200"/>
              </a:spcAft>
              <a:buFont typeface="Wingdings" panose="05000000000000000000" pitchFamily="2" charset="2"/>
              <a:buChar char="ü"/>
            </a:pPr>
            <a:r>
              <a:rPr lang="en-US" sz="2000" b="1" dirty="0">
                <a:solidFill>
                  <a:schemeClr val="bg1"/>
                </a:solidFill>
                <a:latin typeface="+mj-lt"/>
                <a:cs typeface="Arial" panose="020B0604020202020204" pitchFamily="34" charset="0"/>
              </a:rPr>
              <a:t>Visit </a:t>
            </a:r>
            <a:r>
              <a:rPr lang="en-US" sz="2000" b="1" dirty="0">
                <a:solidFill>
                  <a:srgbClr val="FF0000"/>
                </a:solidFill>
                <a:latin typeface="+mj-lt"/>
                <a:cs typeface="Arial" panose="020B0604020202020204" pitchFamily="34" charset="0"/>
              </a:rPr>
              <a:t>BePreparedHawaii.com</a:t>
            </a:r>
          </a:p>
        </p:txBody>
      </p:sp>
      <p:pic>
        <p:nvPicPr>
          <p:cNvPr id="7" name="Picture 6" descr="A screenshot of a cell phone&#10;&#10;Description generated with high confidence">
            <a:extLst>
              <a:ext uri="{FF2B5EF4-FFF2-40B4-BE49-F238E27FC236}">
                <a16:creationId xmlns:a16="http://schemas.microsoft.com/office/drawing/2014/main" id="{8620539F-8B47-461E-B91D-6B2F4C358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741" y="2626609"/>
            <a:ext cx="4289385" cy="38162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3771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7489EB-355C-4170-8C70-5CDD42EFD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521CC0F3-7B68-4C9C-999A-74F8925C33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3EB18ECF-1C11-48BB-8C2B-DC5532A906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D8887E40-5A0B-4897-80F0-0BAFAAB61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92E3B1B6-DAAA-408B-A99C-2A7EE0409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A72B882-D016-4849-AF04-88E39D13A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FB28281-3783-403A-B1AB-0182A003DFE3}"/>
              </a:ext>
            </a:extLst>
          </p:cNvPr>
          <p:cNvSpPr>
            <a:spLocks noGrp="1"/>
          </p:cNvSpPr>
          <p:nvPr>
            <p:ph type="ctrTitle"/>
          </p:nvPr>
        </p:nvSpPr>
        <p:spPr>
          <a:xfrm>
            <a:off x="1976398" y="5166420"/>
            <a:ext cx="8440564" cy="1045052"/>
          </a:xfrm>
        </p:spPr>
        <p:txBody>
          <a:bodyPr>
            <a:normAutofit/>
          </a:bodyPr>
          <a:lstStyle/>
          <a:p>
            <a:r>
              <a:rPr lang="tr-TR" sz="4800" b="1">
                <a:cs typeface="Arial"/>
              </a:rPr>
              <a:t>BOMA Hawaii</a:t>
            </a:r>
            <a:endParaRPr lang="en-US" sz="4800"/>
          </a:p>
        </p:txBody>
      </p:sp>
      <p:sp>
        <p:nvSpPr>
          <p:cNvPr id="3" name="Subtitle 2">
            <a:extLst>
              <a:ext uri="{FF2B5EF4-FFF2-40B4-BE49-F238E27FC236}">
                <a16:creationId xmlns:a16="http://schemas.microsoft.com/office/drawing/2014/main" id="{C4542EAC-8BF3-4BFD-9891-145BC49409C2}"/>
              </a:ext>
            </a:extLst>
          </p:cNvPr>
          <p:cNvSpPr>
            <a:spLocks noGrp="1"/>
          </p:cNvSpPr>
          <p:nvPr>
            <p:ph type="subTitle" idx="1"/>
          </p:nvPr>
        </p:nvSpPr>
        <p:spPr>
          <a:xfrm>
            <a:off x="2124907" y="4759126"/>
            <a:ext cx="8292055" cy="404576"/>
          </a:xfrm>
        </p:spPr>
        <p:txBody>
          <a:bodyPr>
            <a:normAutofit/>
          </a:bodyPr>
          <a:lstStyle/>
          <a:p>
            <a:r>
              <a:rPr lang="tr-TR" dirty="0">
                <a:cs typeface="Arial"/>
              </a:rPr>
              <a:t>KHON2 </a:t>
            </a:r>
            <a:r>
              <a:rPr lang="tr-TR" dirty="0" err="1">
                <a:cs typeface="Arial"/>
              </a:rPr>
              <a:t>Hurricane</a:t>
            </a:r>
            <a:r>
              <a:rPr lang="tr-TR" dirty="0">
                <a:cs typeface="Arial"/>
              </a:rPr>
              <a:t> Presentation</a:t>
            </a:r>
            <a:endParaRPr lang="tr-TR" dirty="0"/>
          </a:p>
        </p:txBody>
      </p:sp>
      <p:sp>
        <p:nvSpPr>
          <p:cNvPr id="21" name="Rectangle 20">
            <a:extLst>
              <a:ext uri="{FF2B5EF4-FFF2-40B4-BE49-F238E27FC236}">
                <a16:creationId xmlns:a16="http://schemas.microsoft.com/office/drawing/2014/main" id="{41FF9E96-6955-4599-A2D0-1FF57939C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0531" y="647188"/>
            <a:ext cx="9091538" cy="3297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4">
            <a:extLst>
              <a:ext uri="{FF2B5EF4-FFF2-40B4-BE49-F238E27FC236}">
                <a16:creationId xmlns:a16="http://schemas.microsoft.com/office/drawing/2014/main" id="{790E9E77-C22D-4AA9-ADF4-58C9AC4AE63D}"/>
              </a:ext>
            </a:extLst>
          </p:cNvPr>
          <p:cNvPicPr>
            <a:picLocks noChangeAspect="1"/>
          </p:cNvPicPr>
          <p:nvPr/>
        </p:nvPicPr>
        <p:blipFill>
          <a:blip r:embed="rId5"/>
          <a:stretch>
            <a:fillRect/>
          </a:stretch>
        </p:blipFill>
        <p:spPr>
          <a:xfrm>
            <a:off x="3295845" y="972646"/>
            <a:ext cx="5788815" cy="2648383"/>
          </a:xfrm>
          <a:prstGeom prst="rect">
            <a:avLst/>
          </a:prstGeom>
          <a:ln>
            <a:noFill/>
          </a:ln>
        </p:spPr>
      </p:pic>
      <p:sp>
        <p:nvSpPr>
          <p:cNvPr id="23" name="Rectangle 22">
            <a:extLst>
              <a:ext uri="{FF2B5EF4-FFF2-40B4-BE49-F238E27FC236}">
                <a16:creationId xmlns:a16="http://schemas.microsoft.com/office/drawing/2014/main" id="{A15CFF31-2A56-4E24-9263-DC4342144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966" y="888935"/>
            <a:ext cx="8613076" cy="281854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7DFC5C77-1B6B-4D49-8939-BACD0BD8B6D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8EC0C1"/>
                </a:solidFill>
                <a:effectLst/>
                <a:uLnTx/>
                <a:uFillTx/>
                <a:latin typeface="Wingdings 3" panose="05040102010807070707" pitchFamily="18" charset="2"/>
                <a:ea typeface="+mn-ea"/>
                <a:cs typeface="+mn-cs"/>
              </a:rPr>
              <a:t>z</a:t>
            </a:r>
            <a:endParaRPr kumimoji="0" lang="en-US" sz="2200" b="0" i="0" u="none" strike="noStrike" kern="1200" cap="none" spc="0" normalizeH="0" baseline="0" noProof="0" dirty="0">
              <a:ln>
                <a:noFill/>
              </a:ln>
              <a:solidFill>
                <a:srgbClr val="8EC0C1"/>
              </a:solidFill>
              <a:effectLst/>
              <a:uLnTx/>
              <a:uFillTx/>
              <a:latin typeface="MS Shell Dlg 2" panose="020B0604030504040204" pitchFamily="34" charset="0"/>
              <a:ea typeface="+mn-ea"/>
              <a:cs typeface="+mn-cs"/>
            </a:endParaRPr>
          </a:p>
        </p:txBody>
      </p:sp>
      <p:sp>
        <p:nvSpPr>
          <p:cNvPr id="27" name="Rectangle 26">
            <a:extLst>
              <a:ext uri="{FF2B5EF4-FFF2-40B4-BE49-F238E27FC236}">
                <a16:creationId xmlns:a16="http://schemas.microsoft.com/office/drawing/2014/main" id="{8F8907EB-52AA-4516-BC6A-7861CE077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372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14283E-D7B4-49E9-932E-D7F2A2847F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useBgFill="1">
        <p:nvSpPr>
          <p:cNvPr id="10" name="Rectangle 9">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9E5EF49-A5F2-43E7-87C6-8C5882F3CE30}"/>
              </a:ext>
            </a:extLst>
          </p:cNvPr>
          <p:cNvSpPr>
            <a:spLocks noGrp="1"/>
          </p:cNvSpPr>
          <p:nvPr>
            <p:ph type="title"/>
          </p:nvPr>
        </p:nvSpPr>
        <p:spPr>
          <a:xfrm>
            <a:off x="1518412" y="1201723"/>
            <a:ext cx="2812177" cy="4454554"/>
          </a:xfrm>
        </p:spPr>
        <p:txBody>
          <a:bodyPr anchor="ctr">
            <a:normAutofit/>
          </a:bodyPr>
          <a:lstStyle/>
          <a:p>
            <a:r>
              <a:rPr lang="en-US" sz="3200" dirty="0">
                <a:cs typeface="Arial"/>
              </a:rPr>
              <a:t>2018 Central &amp; East Pacific Forecast</a:t>
            </a:r>
            <a:endParaRPr lang="en-US" sz="3200" dirty="0"/>
          </a:p>
        </p:txBody>
      </p:sp>
      <p:sp>
        <p:nvSpPr>
          <p:cNvPr id="12" name="Rectangle 11">
            <a:extLst>
              <a:ext uri="{FF2B5EF4-FFF2-40B4-BE49-F238E27FC236}">
                <a16:creationId xmlns:a16="http://schemas.microsoft.com/office/drawing/2014/main" id="{BB17FFD2-DBC7-4ABB-B2A0-7E18EC1B8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FA45ACF-DABA-410D-9663-DACA842E6B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25978"/>
            <a:ext cx="0" cy="3206044"/>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1D8CC76-1AC8-47F4-898F-EA302A51CA5E}"/>
              </a:ext>
            </a:extLst>
          </p:cNvPr>
          <p:cNvSpPr>
            <a:spLocks noGrp="1"/>
          </p:cNvSpPr>
          <p:nvPr>
            <p:ph idx="1"/>
          </p:nvPr>
        </p:nvSpPr>
        <p:spPr>
          <a:xfrm>
            <a:off x="4975045" y="1201723"/>
            <a:ext cx="5595093" cy="4454554"/>
          </a:xfrm>
        </p:spPr>
        <p:txBody>
          <a:bodyPr anchor="ctr">
            <a:normAutofit/>
          </a:bodyPr>
          <a:lstStyle/>
          <a:p>
            <a:pPr marL="344170" indent="-344170"/>
            <a:r>
              <a:rPr lang="en-US" sz="1800">
                <a:cs typeface="Arial"/>
              </a:rPr>
              <a:t>On May 24, </a:t>
            </a:r>
            <a:r>
              <a:rPr lang="en-US" sz="1800" b="1">
                <a:cs typeface="Arial"/>
              </a:rPr>
              <a:t>2018</a:t>
            </a:r>
            <a:r>
              <a:rPr lang="en-US" sz="1800">
                <a:cs typeface="Arial"/>
              </a:rPr>
              <a:t>, the National Oceanic and Atmospheric Administration released its annual </a:t>
            </a:r>
            <a:r>
              <a:rPr lang="en-US" sz="1800" b="1">
                <a:cs typeface="Arial"/>
              </a:rPr>
              <a:t>forecast</a:t>
            </a:r>
            <a:r>
              <a:rPr lang="en-US" sz="1800">
                <a:cs typeface="Arial"/>
              </a:rPr>
              <a:t>, predicting a 80% chance of a near- to above-average </a:t>
            </a:r>
            <a:r>
              <a:rPr lang="en-US" sz="1800" b="1">
                <a:cs typeface="Arial"/>
              </a:rPr>
              <a:t>season</a:t>
            </a:r>
            <a:r>
              <a:rPr lang="en-US" sz="1800">
                <a:cs typeface="Arial"/>
              </a:rPr>
              <a:t> in both the Eastern and </a:t>
            </a:r>
            <a:r>
              <a:rPr lang="en-US" sz="1800" b="1">
                <a:cs typeface="Arial"/>
              </a:rPr>
              <a:t>Central Pacific</a:t>
            </a:r>
            <a:r>
              <a:rPr lang="en-US" sz="1800">
                <a:cs typeface="Arial"/>
              </a:rPr>
              <a:t> basins, with a total of 14–20 named storms, 7–12 </a:t>
            </a:r>
            <a:r>
              <a:rPr lang="en-US" sz="1800" b="1">
                <a:cs typeface="Arial"/>
              </a:rPr>
              <a:t>hurricanes</a:t>
            </a:r>
            <a:r>
              <a:rPr lang="en-US" sz="1800">
                <a:cs typeface="Arial"/>
              </a:rPr>
              <a:t>, and 3–7 major </a:t>
            </a:r>
            <a:r>
              <a:rPr lang="en-US" sz="1800" b="1">
                <a:cs typeface="Arial"/>
              </a:rPr>
              <a:t>hurricanes</a:t>
            </a:r>
            <a:endParaRPr lang="en-US" sz="1800">
              <a:cs typeface="Arial"/>
            </a:endParaRPr>
          </a:p>
        </p:txBody>
      </p:sp>
    </p:spTree>
    <p:extLst>
      <p:ext uri="{BB962C8B-B14F-4D97-AF65-F5344CB8AC3E}">
        <p14:creationId xmlns:p14="http://schemas.microsoft.com/office/powerpoint/2010/main" val="98044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8EC0C1"/>
                </a:solidFill>
                <a:effectLst/>
                <a:uLnTx/>
                <a:uFillTx/>
                <a:latin typeface="Wingdings 3" panose="05040102010807070707" pitchFamily="18" charset="2"/>
                <a:ea typeface="+mn-ea"/>
                <a:cs typeface="+mn-cs"/>
              </a:rPr>
              <a:t>z</a:t>
            </a:r>
            <a:endParaRPr kumimoji="0" lang="en-US" sz="2400" b="0" i="0" u="none" strike="noStrike" kern="1200" cap="none" spc="0" normalizeH="0" baseline="0" noProof="0" dirty="0">
              <a:ln>
                <a:noFill/>
              </a:ln>
              <a:solidFill>
                <a:srgbClr val="8EC0C1"/>
              </a:solidFill>
              <a:effectLst/>
              <a:uLnTx/>
              <a:uFillTx/>
              <a:latin typeface="MS Shell Dlg 2" panose="020B0604030504040204" pitchFamily="34" charset="0"/>
              <a:ea typeface="+mn-ea"/>
              <a:cs typeface="+mn-cs"/>
            </a:endParaRPr>
          </a:p>
        </p:txBody>
      </p:sp>
      <p:sp useBgFill="1">
        <p:nvSpPr>
          <p:cNvPr id="23" name="Rectangle 22">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7" name="Picture 26">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9" name="Rectangle 28">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541F126-6573-4AAE-8C1A-AAC1F2E07D72}"/>
              </a:ext>
            </a:extLst>
          </p:cNvPr>
          <p:cNvSpPr>
            <a:spLocks noGrp="1"/>
          </p:cNvSpPr>
          <p:nvPr>
            <p:ph type="title"/>
          </p:nvPr>
        </p:nvSpPr>
        <p:spPr>
          <a:xfrm>
            <a:off x="1974254" y="4560996"/>
            <a:ext cx="8445357" cy="883524"/>
          </a:xfrm>
        </p:spPr>
        <p:txBody>
          <a:bodyPr vert="horz" lIns="91440" tIns="45720" rIns="91440" bIns="45720" rtlCol="0" anchor="t">
            <a:normAutofit fontScale="90000"/>
          </a:bodyPr>
          <a:lstStyle/>
          <a:p>
            <a:r>
              <a:rPr lang="en-US" sz="4800" dirty="0">
                <a:cs typeface="Arial"/>
              </a:rPr>
              <a:t>West, Central and East Pacific... Central Pacific: 5 million </a:t>
            </a:r>
            <a:r>
              <a:rPr lang="en-US" sz="4800" dirty="0" err="1">
                <a:cs typeface="Arial"/>
              </a:rPr>
              <a:t>sq</a:t>
            </a:r>
            <a:r>
              <a:rPr lang="en-US" sz="4800" dirty="0">
                <a:cs typeface="Arial"/>
              </a:rPr>
              <a:t> mi Hawaii: 6,423 </a:t>
            </a:r>
            <a:r>
              <a:rPr lang="en-US" sz="4800" dirty="0" err="1">
                <a:cs typeface="Arial"/>
              </a:rPr>
              <a:t>sq</a:t>
            </a:r>
            <a:r>
              <a:rPr lang="en-US" sz="4800" dirty="0">
                <a:cs typeface="Arial"/>
              </a:rPr>
              <a:t> mi</a:t>
            </a:r>
            <a:endParaRPr lang="en-US" sz="4800" dirty="0"/>
          </a:p>
        </p:txBody>
      </p:sp>
      <p:sp>
        <p:nvSpPr>
          <p:cNvPr id="33" name="Rectangle 32">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4" descr="A close up of a map&#10;&#10;Description generated with very high confidence">
            <a:extLst>
              <a:ext uri="{FF2B5EF4-FFF2-40B4-BE49-F238E27FC236}">
                <a16:creationId xmlns:a16="http://schemas.microsoft.com/office/drawing/2014/main" id="{D4764D08-4DC0-4369-A465-7189051BDA27}"/>
              </a:ext>
            </a:extLst>
          </p:cNvPr>
          <p:cNvPicPr>
            <a:picLocks noGrp="1" noChangeAspect="1"/>
          </p:cNvPicPr>
          <p:nvPr>
            <p:ph idx="1"/>
          </p:nvPr>
        </p:nvPicPr>
        <p:blipFill rotWithShape="1">
          <a:blip r:embed="rId5"/>
          <a:srcRect t="7201" r="-1" b="12320"/>
          <a:stretch/>
        </p:blipFill>
        <p:spPr>
          <a:xfrm>
            <a:off x="1005401" y="-1"/>
            <a:ext cx="10380133" cy="4030679"/>
          </a:xfrm>
          <a:prstGeom prst="rect">
            <a:avLst/>
          </a:prstGeom>
          <a:ln>
            <a:solidFill>
              <a:schemeClr val="accent6"/>
            </a:solidFill>
          </a:ln>
        </p:spPr>
      </p:pic>
      <p:sp>
        <p:nvSpPr>
          <p:cNvPr id="35" name="TextBox 34">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nchor="t">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endParaRPr kumimoji="0" lang="en-US" sz="2200" b="0" i="0" u="none" strike="noStrike" kern="1200" cap="none" spc="0" normalizeH="0" baseline="0" noProof="0" dirty="0">
              <a:ln>
                <a:noFill/>
              </a:ln>
              <a:solidFill>
                <a:srgbClr val="8EC0C1"/>
              </a:solidFill>
              <a:effectLst/>
              <a:uLnTx/>
              <a:uFillTx/>
              <a:latin typeface="Wingdings 3"/>
              <a:ea typeface="+mn-ea"/>
              <a:cs typeface="+mn-cs"/>
              <a:sym typeface="Wingdings 3"/>
            </a:endParaRPr>
          </a:p>
        </p:txBody>
      </p:sp>
      <p:sp>
        <p:nvSpPr>
          <p:cNvPr id="37" name="Rectangle 36">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9762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A9A3-CED6-4640-87AB-8D21ED9A5FAB}"/>
              </a:ext>
            </a:extLst>
          </p:cNvPr>
          <p:cNvSpPr>
            <a:spLocks noGrp="1"/>
          </p:cNvSpPr>
          <p:nvPr>
            <p:ph type="title"/>
          </p:nvPr>
        </p:nvSpPr>
        <p:spPr/>
        <p:txBody>
          <a:bodyPr/>
          <a:lstStyle/>
          <a:p>
            <a:r>
              <a:rPr lang="en-US" dirty="0">
                <a:cs typeface="Arial"/>
              </a:rPr>
              <a:t>Hurricane Lane: Cat 5, winds 160 mph</a:t>
            </a:r>
            <a:endParaRPr lang="en-US" dirty="0"/>
          </a:p>
        </p:txBody>
      </p:sp>
      <p:pic>
        <p:nvPicPr>
          <p:cNvPr id="4" name="Picture 4" descr="Cat 5, winds 160 mph">
            <a:extLst>
              <a:ext uri="{FF2B5EF4-FFF2-40B4-BE49-F238E27FC236}">
                <a16:creationId xmlns:a16="http://schemas.microsoft.com/office/drawing/2014/main" id="{18BA1C5F-735C-44A0-BC5E-BF99F2A9236A}"/>
              </a:ext>
            </a:extLst>
          </p:cNvPr>
          <p:cNvPicPr>
            <a:picLocks noGrp="1" noChangeAspect="1"/>
          </p:cNvPicPr>
          <p:nvPr>
            <p:ph idx="1"/>
          </p:nvPr>
        </p:nvPicPr>
        <p:blipFill>
          <a:blip r:embed="rId2"/>
          <a:stretch>
            <a:fillRect/>
          </a:stretch>
        </p:blipFill>
        <p:spPr>
          <a:xfrm>
            <a:off x="3048054" y="1566341"/>
            <a:ext cx="7409554" cy="4578853"/>
          </a:xfrm>
          <a:prstGeom prst="rect">
            <a:avLst/>
          </a:prstGeom>
        </p:spPr>
      </p:pic>
    </p:spTree>
    <p:extLst>
      <p:ext uri="{BB962C8B-B14F-4D97-AF65-F5344CB8AC3E}">
        <p14:creationId xmlns:p14="http://schemas.microsoft.com/office/powerpoint/2010/main" val="398811364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25DFDF-426D-4E97-BB9B-6CB500C0F499}"/>
              </a:ext>
            </a:extLst>
          </p:cNvPr>
          <p:cNvPicPr>
            <a:picLocks noChangeAspect="1"/>
          </p:cNvPicPr>
          <p:nvPr/>
        </p:nvPicPr>
        <p:blipFill>
          <a:blip r:embed="rId3"/>
          <a:stretch>
            <a:fillRect/>
          </a:stretch>
        </p:blipFill>
        <p:spPr>
          <a:xfrm>
            <a:off x="2032000" y="381000"/>
            <a:ext cx="8128000" cy="6096000"/>
          </a:xfrm>
          <a:prstGeom prst="rect">
            <a:avLst/>
          </a:prstGeom>
        </p:spPr>
      </p:pic>
      <p:pic>
        <p:nvPicPr>
          <p:cNvPr id="6" name="Picture 5">
            <a:extLst>
              <a:ext uri="{FF2B5EF4-FFF2-40B4-BE49-F238E27FC236}">
                <a16:creationId xmlns:a16="http://schemas.microsoft.com/office/drawing/2014/main" id="{4EC6C1F9-3FFC-4486-AFE9-D5952CCFCE51}"/>
              </a:ext>
            </a:extLst>
          </p:cNvPr>
          <p:cNvPicPr>
            <a:picLocks noChangeAspect="1"/>
          </p:cNvPicPr>
          <p:nvPr/>
        </p:nvPicPr>
        <p:blipFill>
          <a:blip r:embed="rId4"/>
          <a:stretch>
            <a:fillRect/>
          </a:stretch>
        </p:blipFill>
        <p:spPr>
          <a:xfrm>
            <a:off x="1514168" y="-7374"/>
            <a:ext cx="9153832" cy="6865374"/>
          </a:xfrm>
          <a:prstGeom prst="rect">
            <a:avLst/>
          </a:prstGeom>
        </p:spPr>
      </p:pic>
    </p:spTree>
    <p:extLst>
      <p:ext uri="{BB962C8B-B14F-4D97-AF65-F5344CB8AC3E}">
        <p14:creationId xmlns:p14="http://schemas.microsoft.com/office/powerpoint/2010/main" val="1761625325"/>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2671-A794-47AC-B7E0-32BB1A1EDA4E}"/>
              </a:ext>
            </a:extLst>
          </p:cNvPr>
          <p:cNvSpPr>
            <a:spLocks noGrp="1"/>
          </p:cNvSpPr>
          <p:nvPr>
            <p:ph type="title"/>
          </p:nvPr>
        </p:nvSpPr>
        <p:spPr/>
        <p:txBody>
          <a:bodyPr/>
          <a:lstStyle/>
          <a:p>
            <a:r>
              <a:rPr lang="en-US">
                <a:cs typeface="Arial"/>
              </a:rPr>
              <a:t>Wind Shear kills Hurricanes</a:t>
            </a:r>
            <a:endParaRPr lang="en-US"/>
          </a:p>
        </p:txBody>
      </p:sp>
      <p:pic>
        <p:nvPicPr>
          <p:cNvPr id="4" name="Picture 4" descr="A picture containing tree, text&#10;&#10;Description generated with very high confidence">
            <a:extLst>
              <a:ext uri="{FF2B5EF4-FFF2-40B4-BE49-F238E27FC236}">
                <a16:creationId xmlns:a16="http://schemas.microsoft.com/office/drawing/2014/main" id="{657DEC10-61CA-4B60-BE1F-FFB2ECFD0A77}"/>
              </a:ext>
            </a:extLst>
          </p:cNvPr>
          <p:cNvPicPr>
            <a:picLocks noGrp="1" noChangeAspect="1"/>
          </p:cNvPicPr>
          <p:nvPr>
            <p:ph idx="1"/>
          </p:nvPr>
        </p:nvPicPr>
        <p:blipFill>
          <a:blip r:embed="rId2"/>
          <a:stretch>
            <a:fillRect/>
          </a:stretch>
        </p:blipFill>
        <p:spPr>
          <a:xfrm>
            <a:off x="1245711" y="2862263"/>
            <a:ext cx="3794125" cy="3794125"/>
          </a:xfrm>
          <a:prstGeom prst="rect">
            <a:avLst/>
          </a:prstGeom>
        </p:spPr>
      </p:pic>
      <p:pic>
        <p:nvPicPr>
          <p:cNvPr id="3" name="Picture 4" descr="A picture containing text&#10;&#10;Description generated with high confidence">
            <a:extLst>
              <a:ext uri="{FF2B5EF4-FFF2-40B4-BE49-F238E27FC236}">
                <a16:creationId xmlns:a16="http://schemas.microsoft.com/office/drawing/2014/main" id="{66FF6747-7E0C-4340-BE95-22CE49974F5C}"/>
              </a:ext>
            </a:extLst>
          </p:cNvPr>
          <p:cNvPicPr>
            <a:picLocks noChangeAspect="1"/>
          </p:cNvPicPr>
          <p:nvPr/>
        </p:nvPicPr>
        <p:blipFill>
          <a:blip r:embed="rId3"/>
          <a:stretch>
            <a:fillRect/>
          </a:stretch>
        </p:blipFill>
        <p:spPr>
          <a:xfrm>
            <a:off x="5257800" y="1750541"/>
            <a:ext cx="5486400" cy="3814119"/>
          </a:xfrm>
          <a:prstGeom prst="rect">
            <a:avLst/>
          </a:prstGeom>
        </p:spPr>
      </p:pic>
    </p:spTree>
    <p:extLst>
      <p:ext uri="{BB962C8B-B14F-4D97-AF65-F5344CB8AC3E}">
        <p14:creationId xmlns:p14="http://schemas.microsoft.com/office/powerpoint/2010/main" val="906459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A9A3-CED6-4640-87AB-8D21ED9A5FAB}"/>
              </a:ext>
            </a:extLst>
          </p:cNvPr>
          <p:cNvSpPr>
            <a:spLocks noGrp="1"/>
          </p:cNvSpPr>
          <p:nvPr>
            <p:ph type="title"/>
          </p:nvPr>
        </p:nvSpPr>
        <p:spPr>
          <a:xfrm>
            <a:off x="2611808" y="808056"/>
            <a:ext cx="7958331" cy="1077229"/>
          </a:xfrm>
        </p:spPr>
        <p:txBody>
          <a:bodyPr/>
          <a:lstStyle/>
          <a:p>
            <a:r>
              <a:rPr lang="en-US" dirty="0">
                <a:cs typeface="Arial"/>
              </a:rPr>
              <a:t>Hurricane Olivia: Cat 3, winds 130 mph</a:t>
            </a:r>
            <a:endParaRPr lang="en-US" dirty="0"/>
          </a:p>
        </p:txBody>
      </p:sp>
      <p:pic>
        <p:nvPicPr>
          <p:cNvPr id="6" name="Picture 6" descr="&#10;">
            <a:extLst>
              <a:ext uri="{FF2B5EF4-FFF2-40B4-BE49-F238E27FC236}">
                <a16:creationId xmlns:a16="http://schemas.microsoft.com/office/drawing/2014/main" id="{3EC8695E-E2F8-4E12-BC8F-B41ED0C0555D}"/>
              </a:ext>
            </a:extLst>
          </p:cNvPr>
          <p:cNvPicPr>
            <a:picLocks noGrp="1" noChangeAspect="1"/>
          </p:cNvPicPr>
          <p:nvPr>
            <p:ph idx="1"/>
          </p:nvPr>
        </p:nvPicPr>
        <p:blipFill>
          <a:blip r:embed="rId2"/>
          <a:stretch>
            <a:fillRect/>
          </a:stretch>
        </p:blipFill>
        <p:spPr>
          <a:xfrm>
            <a:off x="2743254" y="1537766"/>
            <a:ext cx="7638154" cy="4702678"/>
          </a:xfrm>
          <a:prstGeom prst="rect">
            <a:avLst/>
          </a:prstGeom>
        </p:spPr>
      </p:pic>
    </p:spTree>
    <p:extLst>
      <p:ext uri="{BB962C8B-B14F-4D97-AF65-F5344CB8AC3E}">
        <p14:creationId xmlns:p14="http://schemas.microsoft.com/office/powerpoint/2010/main" val="88195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extLst/>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7" name="Picture 16">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 name="Rectangle 18">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672A9A3-CED6-4640-87AB-8D21ED9A5FAB}"/>
              </a:ext>
            </a:extLst>
          </p:cNvPr>
          <p:cNvSpPr>
            <a:spLocks noGrp="1"/>
          </p:cNvSpPr>
          <p:nvPr>
            <p:ph type="title"/>
          </p:nvPr>
        </p:nvSpPr>
        <p:spPr>
          <a:xfrm>
            <a:off x="1969803" y="808056"/>
            <a:ext cx="8608037" cy="1077229"/>
          </a:xfrm>
        </p:spPr>
        <p:txBody>
          <a:bodyPr>
            <a:normAutofit/>
          </a:bodyPr>
          <a:lstStyle/>
          <a:p>
            <a:pPr algn="l"/>
            <a:r>
              <a:rPr lang="en-US">
                <a:cs typeface="Arial"/>
              </a:rPr>
              <a:t>Hurricane Walaka: Cat 5, winds 160 </a:t>
            </a:r>
            <a:r>
              <a:rPr lang="en-US" dirty="0">
                <a:cs typeface="Arial"/>
              </a:rPr>
              <a:t>mph</a:t>
            </a:r>
            <a:endParaRPr lang="en-US"/>
          </a:p>
        </p:txBody>
      </p:sp>
      <p:sp>
        <p:nvSpPr>
          <p:cNvPr id="25" name="TextBox 24">
            <a:extLst>
              <a:ext uri="{FF2B5EF4-FFF2-40B4-BE49-F238E27FC236}">
                <a16:creationId xmlns:a16="http://schemas.microsoft.com/office/drawing/2014/main" id="{1A4DE740-C1E1-486D-9AC1-DD17AABA010E}"/>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0169" y="641225"/>
            <a:ext cx="415636" cy="369332"/>
          </a:xfrm>
          <a:prstGeom prst="rect">
            <a:avLst/>
          </a:prstGeom>
          <a:noFill/>
        </p:spPr>
        <p:txBody>
          <a:bodyPr wrap="square" rtlCol="0" anchor="t">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8EC0C1"/>
              </a:solidFill>
              <a:effectLst/>
              <a:uLnTx/>
              <a:uFillTx/>
              <a:latin typeface="Wingdings 3"/>
              <a:ea typeface="+mn-ea"/>
              <a:cs typeface="+mn-cs"/>
              <a:sym typeface="Wingdings 3"/>
            </a:endParaRPr>
          </a:p>
        </p:txBody>
      </p:sp>
      <p:pic>
        <p:nvPicPr>
          <p:cNvPr id="8" name="Picture 6">
            <a:extLst>
              <a:ext uri="{FF2B5EF4-FFF2-40B4-BE49-F238E27FC236}">
                <a16:creationId xmlns:a16="http://schemas.microsoft.com/office/drawing/2014/main" id="{03D9CFE3-0B75-487A-A8AE-5A49742B4FFC}"/>
              </a:ext>
            </a:extLst>
          </p:cNvPr>
          <p:cNvPicPr>
            <a:picLocks noChangeAspect="1"/>
          </p:cNvPicPr>
          <p:nvPr/>
        </p:nvPicPr>
        <p:blipFill rotWithShape="1">
          <a:blip r:embed="rId5"/>
          <a:srcRect t="6350" r="-4" b="-4"/>
          <a:stretch/>
        </p:blipFill>
        <p:spPr>
          <a:xfrm>
            <a:off x="2308792" y="1348654"/>
            <a:ext cx="7581224" cy="5307043"/>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7" name="Rectangle 26">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3535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A2949AB-5BA6-4ADE-A086-214F3D8E9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942" y="-3745"/>
            <a:ext cx="6631355" cy="482249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Rescue 3-31-06">
            <a:extLst>
              <a:ext uri="{FF2B5EF4-FFF2-40B4-BE49-F238E27FC236}">
                <a16:creationId xmlns:a16="http://schemas.microsoft.com/office/drawing/2014/main" id="{5A7F2253-0F23-44A6-A72A-6D2AE5507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79" t="492" r="628" b="2766"/>
          <a:stretch/>
        </p:blipFill>
        <p:spPr bwMode="auto">
          <a:xfrm>
            <a:off x="7908298" y="0"/>
            <a:ext cx="4283702" cy="33163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4" descr="photo7-impacts">
            <a:extLst>
              <a:ext uri="{FF2B5EF4-FFF2-40B4-BE49-F238E27FC236}">
                <a16:creationId xmlns:a16="http://schemas.microsoft.com/office/drawing/2014/main" id="{CFF8BCCD-43A1-41B0-AC6A-D4C053320148}"/>
              </a:ext>
            </a:extLst>
          </p:cNvPr>
          <p:cNvPicPr>
            <a:picLocks noChangeAspect="1" noChangeArrowheads="1"/>
          </p:cNvPicPr>
          <p:nvPr/>
        </p:nvPicPr>
        <p:blipFill rotWithShape="1">
          <a:blip r:embed="rId5">
            <a:lum bright="-6000"/>
            <a:extLst>
              <a:ext uri="{28A0092B-C50C-407E-A947-70E740481C1C}">
                <a14:useLocalDpi xmlns:a14="http://schemas.microsoft.com/office/drawing/2010/main" val="0"/>
              </a:ext>
            </a:extLst>
          </a:blip>
          <a:srcRect l="3695" t="15508" r="1338" b="14126"/>
          <a:stretch/>
        </p:blipFill>
        <p:spPr bwMode="auto">
          <a:xfrm>
            <a:off x="1276944" y="3931257"/>
            <a:ext cx="6024999" cy="29267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EOC photo.jpg">
            <a:extLst>
              <a:ext uri="{FF2B5EF4-FFF2-40B4-BE49-F238E27FC236}">
                <a16:creationId xmlns:a16="http://schemas.microsoft.com/office/drawing/2014/main" id="{6CD1AB96-F16E-4CC1-B93B-BEDD7E6D8095}"/>
              </a:ext>
            </a:extLst>
          </p:cNvPr>
          <p:cNvPicPr>
            <a:picLocks noChangeAspect="1"/>
          </p:cNvPicPr>
          <p:nvPr/>
        </p:nvPicPr>
        <p:blipFill rotWithShape="1">
          <a:blip r:embed="rId6">
            <a:extLst>
              <a:ext uri="{28A0092B-C50C-407E-A947-70E740481C1C}">
                <a14:useLocalDpi xmlns:a14="http://schemas.microsoft.com/office/drawing/2010/main" val="0"/>
              </a:ext>
            </a:extLst>
          </a:blip>
          <a:srcRect t="6029"/>
          <a:stretch/>
        </p:blipFill>
        <p:spPr bwMode="auto">
          <a:xfrm>
            <a:off x="7167173" y="3316370"/>
            <a:ext cx="5031526" cy="354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10" name="Rectangle 9">
            <a:extLst>
              <a:ext uri="{FF2B5EF4-FFF2-40B4-BE49-F238E27FC236}">
                <a16:creationId xmlns:a16="http://schemas.microsoft.com/office/drawing/2014/main" id="{C0307C8A-6443-446A-861D-E246BF394875}"/>
              </a:ext>
            </a:extLst>
          </p:cNvPr>
          <p:cNvSpPr/>
          <p:nvPr/>
        </p:nvSpPr>
        <p:spPr>
          <a:xfrm>
            <a:off x="2432068" y="1653853"/>
            <a:ext cx="8482988" cy="331637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6A5470-7DDA-4FA4-B93D-71E0F9457131}"/>
              </a:ext>
            </a:extLst>
          </p:cNvPr>
          <p:cNvSpPr>
            <a:spLocks noGrp="1"/>
          </p:cNvSpPr>
          <p:nvPr>
            <p:ph type="title"/>
          </p:nvPr>
        </p:nvSpPr>
        <p:spPr>
          <a:xfrm>
            <a:off x="2593142" y="1816361"/>
            <a:ext cx="8160839" cy="1000274"/>
          </a:xfrm>
        </p:spPr>
        <p:txBody>
          <a:bodyPr/>
          <a:lstStyle/>
          <a:p>
            <a:r>
              <a:rPr lang="en-US" dirty="0">
                <a:solidFill>
                  <a:schemeClr val="tx1"/>
                </a:solidFill>
                <a:latin typeface="Arial Black" panose="020B0A04020102020204" pitchFamily="34" charset="0"/>
              </a:rPr>
              <a:t>Preparedness</a:t>
            </a:r>
          </a:p>
        </p:txBody>
      </p:sp>
      <p:sp>
        <p:nvSpPr>
          <p:cNvPr id="3" name="Content Placeholder 2">
            <a:extLst>
              <a:ext uri="{FF2B5EF4-FFF2-40B4-BE49-F238E27FC236}">
                <a16:creationId xmlns:a16="http://schemas.microsoft.com/office/drawing/2014/main" id="{57FFD036-B2FA-4FD7-B9E2-C784465A493B}"/>
              </a:ext>
            </a:extLst>
          </p:cNvPr>
          <p:cNvSpPr>
            <a:spLocks noGrp="1"/>
          </p:cNvSpPr>
          <p:nvPr>
            <p:ph idx="1"/>
          </p:nvPr>
        </p:nvSpPr>
        <p:spPr>
          <a:xfrm>
            <a:off x="3177036" y="2626035"/>
            <a:ext cx="7576945" cy="1964177"/>
          </a:xfrm>
        </p:spPr>
        <p:txBody>
          <a:bodyPr>
            <a:normAutofit/>
          </a:bodyPr>
          <a:lstStyle/>
          <a:p>
            <a:pPr marL="0" indent="0">
              <a:buNone/>
            </a:pPr>
            <a:r>
              <a:rPr lang="en-US" sz="3400" dirty="0">
                <a:solidFill>
                  <a:schemeClr val="tx1"/>
                </a:solidFill>
                <a:latin typeface="Arial" panose="020B0604020202020204" pitchFamily="34" charset="0"/>
                <a:cs typeface="Arial" panose="020B0604020202020204" pitchFamily="34" charset="0"/>
              </a:rPr>
              <a:t>An informed public that knows what to expect and what to do </a:t>
            </a:r>
            <a:r>
              <a:rPr lang="en-US" sz="3400" b="1" dirty="0">
                <a:solidFill>
                  <a:schemeClr val="tx1"/>
                </a:solidFill>
                <a:latin typeface="Arial" panose="020B0604020202020204" pitchFamily="34" charset="0"/>
                <a:cs typeface="Arial" panose="020B0604020202020204" pitchFamily="34" charset="0"/>
              </a:rPr>
              <a:t>for all disasters</a:t>
            </a:r>
            <a:r>
              <a:rPr lang="en-US" sz="3400" dirty="0">
                <a:solidFill>
                  <a:schemeClr val="tx1"/>
                </a:solidFill>
                <a:latin typeface="Arial" panose="020B0604020202020204" pitchFamily="34" charset="0"/>
                <a:cs typeface="Arial" panose="020B0604020202020204" pitchFamily="34" charset="0"/>
              </a:rPr>
              <a:t>…before they happen.</a:t>
            </a:r>
          </a:p>
        </p:txBody>
      </p:sp>
    </p:spTree>
    <p:extLst>
      <p:ext uri="{BB962C8B-B14F-4D97-AF65-F5344CB8AC3E}">
        <p14:creationId xmlns:p14="http://schemas.microsoft.com/office/powerpoint/2010/main" val="1153384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A9A3-CED6-4640-87AB-8D21ED9A5FAB}"/>
              </a:ext>
            </a:extLst>
          </p:cNvPr>
          <p:cNvSpPr>
            <a:spLocks noGrp="1"/>
          </p:cNvSpPr>
          <p:nvPr>
            <p:ph type="title"/>
          </p:nvPr>
        </p:nvSpPr>
        <p:spPr/>
        <p:txBody>
          <a:bodyPr/>
          <a:lstStyle/>
          <a:p>
            <a:pPr algn="ctr"/>
            <a:r>
              <a:rPr lang="en-US">
                <a:cs typeface="Arial"/>
              </a:rPr>
              <a:t>Hurricane Walaka             Hurricane </a:t>
            </a:r>
            <a:r>
              <a:rPr lang="en-US" dirty="0">
                <a:cs typeface="Arial"/>
              </a:rPr>
              <a:t>Iniki</a:t>
            </a:r>
          </a:p>
        </p:txBody>
      </p:sp>
      <p:pic>
        <p:nvPicPr>
          <p:cNvPr id="5" name="Picture 6">
            <a:extLst>
              <a:ext uri="{FF2B5EF4-FFF2-40B4-BE49-F238E27FC236}">
                <a16:creationId xmlns:a16="http://schemas.microsoft.com/office/drawing/2014/main" id="{03D9CFE3-0B75-487A-A8AE-5A49742B4FFC}"/>
              </a:ext>
            </a:extLst>
          </p:cNvPr>
          <p:cNvPicPr>
            <a:picLocks noGrp="1" noChangeAspect="1"/>
          </p:cNvPicPr>
          <p:nvPr>
            <p:ph idx="1"/>
          </p:nvPr>
        </p:nvPicPr>
        <p:blipFill>
          <a:blip r:embed="rId2"/>
          <a:stretch>
            <a:fillRect/>
          </a:stretch>
        </p:blipFill>
        <p:spPr>
          <a:xfrm>
            <a:off x="1181179" y="1503476"/>
            <a:ext cx="4976820" cy="3723508"/>
          </a:xfrm>
          <a:prstGeom prst="rect">
            <a:avLst/>
          </a:prstGeom>
        </p:spPr>
      </p:pic>
      <p:pic>
        <p:nvPicPr>
          <p:cNvPr id="3" name="Picture 3">
            <a:extLst>
              <a:ext uri="{FF2B5EF4-FFF2-40B4-BE49-F238E27FC236}">
                <a16:creationId xmlns:a16="http://schemas.microsoft.com/office/drawing/2014/main" id="{E8A21E00-EA28-499F-8D9E-AB2DCCFA1CFC}"/>
              </a:ext>
            </a:extLst>
          </p:cNvPr>
          <p:cNvPicPr>
            <a:picLocks noChangeAspect="1"/>
          </p:cNvPicPr>
          <p:nvPr/>
        </p:nvPicPr>
        <p:blipFill>
          <a:blip r:embed="rId3"/>
          <a:stretch>
            <a:fillRect/>
          </a:stretch>
        </p:blipFill>
        <p:spPr>
          <a:xfrm>
            <a:off x="6368975" y="1481095"/>
            <a:ext cx="4886960" cy="3757454"/>
          </a:xfrm>
          <a:prstGeom prst="rect">
            <a:avLst/>
          </a:prstGeom>
        </p:spPr>
      </p:pic>
    </p:spTree>
    <p:extLst>
      <p:ext uri="{BB962C8B-B14F-4D97-AF65-F5344CB8AC3E}">
        <p14:creationId xmlns:p14="http://schemas.microsoft.com/office/powerpoint/2010/main" val="2926243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0AF-7BC0-46F9-8B2F-A5EFD70C574F}"/>
              </a:ext>
            </a:extLst>
          </p:cNvPr>
          <p:cNvSpPr>
            <a:spLocks noGrp="1"/>
          </p:cNvSpPr>
          <p:nvPr>
            <p:ph type="title"/>
          </p:nvPr>
        </p:nvSpPr>
        <p:spPr/>
        <p:txBody>
          <a:bodyPr/>
          <a:lstStyle/>
          <a:p>
            <a:r>
              <a:rPr lang="en-US">
                <a:cs typeface="Arial"/>
              </a:rPr>
              <a:t>East Pacific Hurricane Names, up next is Tara</a:t>
            </a:r>
            <a:endParaRPr lang="en-US"/>
          </a:p>
        </p:txBody>
      </p:sp>
      <p:graphicFrame>
        <p:nvGraphicFramePr>
          <p:cNvPr id="5" name="Content Placeholder 4">
            <a:extLst>
              <a:ext uri="{FF2B5EF4-FFF2-40B4-BE49-F238E27FC236}">
                <a16:creationId xmlns:a16="http://schemas.microsoft.com/office/drawing/2014/main" id="{0A6D50A4-D77F-4B5A-8F8B-8A7FBC681205}"/>
              </a:ext>
            </a:extLst>
          </p:cNvPr>
          <p:cNvGraphicFramePr>
            <a:graphicFrameLocks noGrp="1"/>
          </p:cNvGraphicFramePr>
          <p:nvPr>
            <p:ph idx="1"/>
            <p:extLst/>
          </p:nvPr>
        </p:nvGraphicFramePr>
        <p:xfrm>
          <a:off x="2773363" y="2052638"/>
          <a:ext cx="7796208" cy="3840480"/>
        </p:xfrm>
        <a:graphic>
          <a:graphicData uri="http://schemas.openxmlformats.org/drawingml/2006/table">
            <a:tbl>
              <a:tblPr firstRow="1" bandRow="1">
                <a:tableStyleId>{5C22544A-7EE6-4342-B048-85BDC9FD1C3A}</a:tableStyleId>
              </a:tblPr>
              <a:tblGrid>
                <a:gridCol w="1299368">
                  <a:extLst>
                    <a:ext uri="{9D8B030D-6E8A-4147-A177-3AD203B41FA5}">
                      <a16:colId xmlns:a16="http://schemas.microsoft.com/office/drawing/2014/main" val="601311714"/>
                    </a:ext>
                  </a:extLst>
                </a:gridCol>
                <a:gridCol w="1299368">
                  <a:extLst>
                    <a:ext uri="{9D8B030D-6E8A-4147-A177-3AD203B41FA5}">
                      <a16:colId xmlns:a16="http://schemas.microsoft.com/office/drawing/2014/main" val="3574708738"/>
                    </a:ext>
                  </a:extLst>
                </a:gridCol>
                <a:gridCol w="1299368">
                  <a:extLst>
                    <a:ext uri="{9D8B030D-6E8A-4147-A177-3AD203B41FA5}">
                      <a16:colId xmlns:a16="http://schemas.microsoft.com/office/drawing/2014/main" val="1173940252"/>
                    </a:ext>
                  </a:extLst>
                </a:gridCol>
                <a:gridCol w="1299368">
                  <a:extLst>
                    <a:ext uri="{9D8B030D-6E8A-4147-A177-3AD203B41FA5}">
                      <a16:colId xmlns:a16="http://schemas.microsoft.com/office/drawing/2014/main" val="2656136712"/>
                    </a:ext>
                  </a:extLst>
                </a:gridCol>
                <a:gridCol w="1299368">
                  <a:extLst>
                    <a:ext uri="{9D8B030D-6E8A-4147-A177-3AD203B41FA5}">
                      <a16:colId xmlns:a16="http://schemas.microsoft.com/office/drawing/2014/main" val="1750826015"/>
                    </a:ext>
                  </a:extLst>
                </a:gridCol>
                <a:gridCol w="1299368">
                  <a:extLst>
                    <a:ext uri="{9D8B030D-6E8A-4147-A177-3AD203B41FA5}">
                      <a16:colId xmlns:a16="http://schemas.microsoft.com/office/drawing/2014/main" val="1660326995"/>
                    </a:ext>
                  </a:extLst>
                </a:gridCol>
              </a:tblGrid>
              <a:tr h="0">
                <a:tc>
                  <a:txBody>
                    <a:bodyPr/>
                    <a:lstStyle/>
                    <a:p>
                      <a:pPr algn="l"/>
                      <a:r>
                        <a:rPr lang="en-US" sz="1200" dirty="0">
                          <a:effectLst/>
                        </a:rPr>
                        <a:t>2018</a:t>
                      </a:r>
                    </a:p>
                  </a:txBody>
                  <a:tcPr marL="0" marR="0" marT="0" marB="0"/>
                </a:tc>
                <a:tc>
                  <a:txBody>
                    <a:bodyPr/>
                    <a:lstStyle/>
                    <a:p>
                      <a:pPr algn="l"/>
                      <a:r>
                        <a:rPr lang="en-US" sz="1200" dirty="0">
                          <a:effectLst/>
                        </a:rPr>
                        <a:t>2019</a:t>
                      </a:r>
                    </a:p>
                  </a:txBody>
                  <a:tcPr marL="0" marR="0" marT="0" marB="0"/>
                </a:tc>
                <a:tc>
                  <a:txBody>
                    <a:bodyPr/>
                    <a:lstStyle/>
                    <a:p>
                      <a:pPr algn="l"/>
                      <a:r>
                        <a:rPr lang="en-US" sz="1200" dirty="0">
                          <a:effectLst/>
                        </a:rPr>
                        <a:t>2020</a:t>
                      </a:r>
                    </a:p>
                  </a:txBody>
                  <a:tcPr marL="0" marR="0" marT="0" marB="0"/>
                </a:tc>
                <a:tc>
                  <a:txBody>
                    <a:bodyPr/>
                    <a:lstStyle/>
                    <a:p>
                      <a:pPr algn="l"/>
                      <a:r>
                        <a:rPr lang="en-US" sz="1200" dirty="0">
                          <a:effectLst/>
                        </a:rPr>
                        <a:t>2021</a:t>
                      </a:r>
                    </a:p>
                  </a:txBody>
                  <a:tcPr marL="0" marR="0" marT="0" marB="0"/>
                </a:tc>
                <a:tc>
                  <a:txBody>
                    <a:bodyPr/>
                    <a:lstStyle/>
                    <a:p>
                      <a:pPr algn="l"/>
                      <a:r>
                        <a:rPr lang="en-US" sz="1200" dirty="0">
                          <a:effectLst/>
                        </a:rPr>
                        <a:t>2022</a:t>
                      </a:r>
                    </a:p>
                  </a:txBody>
                  <a:tcPr marL="0" marR="0" marT="0" marB="0"/>
                </a:tc>
                <a:tc>
                  <a:txBody>
                    <a:bodyPr/>
                    <a:lstStyle/>
                    <a:p>
                      <a:pPr algn="l"/>
                      <a:r>
                        <a:rPr lang="en-US" sz="1200" dirty="0">
                          <a:effectLst/>
                        </a:rPr>
                        <a:t>2023</a:t>
                      </a:r>
                    </a:p>
                  </a:txBody>
                  <a:tcPr marL="0" marR="0" marT="0" marB="0"/>
                </a:tc>
                <a:extLst>
                  <a:ext uri="{0D108BD9-81ED-4DB2-BD59-A6C34878D82A}">
                    <a16:rowId xmlns:a16="http://schemas.microsoft.com/office/drawing/2014/main" val="4089720181"/>
                  </a:ext>
                </a:extLst>
              </a:tr>
              <a:tr h="0">
                <a:tc>
                  <a:txBody>
                    <a:bodyPr/>
                    <a:lstStyle/>
                    <a:p>
                      <a:pPr algn="l"/>
                      <a:r>
                        <a:rPr lang="en-US" sz="1000" dirty="0">
                          <a:effectLst/>
                        </a:rPr>
                        <a:t>Aletta</a:t>
                      </a:r>
                      <a:br>
                        <a:rPr lang="en-US" sz="1000" dirty="0">
                          <a:effectLst/>
                        </a:rPr>
                      </a:br>
                      <a:r>
                        <a:rPr lang="en-US" sz="1000" dirty="0">
                          <a:effectLst/>
                        </a:rPr>
                        <a:t>Bud</a:t>
                      </a:r>
                      <a:br>
                        <a:rPr lang="en-US" sz="1000" dirty="0">
                          <a:effectLst/>
                        </a:rPr>
                      </a:br>
                      <a:r>
                        <a:rPr lang="en-US" sz="1000" dirty="0">
                          <a:effectLst/>
                        </a:rPr>
                        <a:t>Carlotta</a:t>
                      </a:r>
                      <a:br>
                        <a:rPr lang="en-US" sz="1000" dirty="0">
                          <a:effectLst/>
                        </a:rPr>
                      </a:br>
                      <a:r>
                        <a:rPr lang="en-US" sz="1000" dirty="0">
                          <a:effectLst/>
                        </a:rPr>
                        <a:t>Daniel</a:t>
                      </a:r>
                      <a:br>
                        <a:rPr lang="en-US" sz="1000" dirty="0">
                          <a:effectLst/>
                        </a:rPr>
                      </a:br>
                      <a:r>
                        <a:rPr lang="en-US" sz="1000" dirty="0">
                          <a:effectLst/>
                        </a:rPr>
                        <a:t>Emilia</a:t>
                      </a:r>
                      <a:br>
                        <a:rPr lang="en-US" sz="1000" dirty="0">
                          <a:effectLst/>
                        </a:rPr>
                      </a:br>
                      <a:r>
                        <a:rPr lang="en-US" sz="1000" dirty="0">
                          <a:effectLst/>
                        </a:rPr>
                        <a:t>Fabio</a:t>
                      </a:r>
                      <a:br>
                        <a:rPr lang="en-US" sz="1000" dirty="0">
                          <a:effectLst/>
                        </a:rPr>
                      </a:br>
                      <a:r>
                        <a:rPr lang="en-US" sz="1000" dirty="0">
                          <a:effectLst/>
                        </a:rPr>
                        <a:t>Gilma</a:t>
                      </a:r>
                      <a:br>
                        <a:rPr lang="en-US" sz="1000" dirty="0">
                          <a:effectLst/>
                        </a:rPr>
                      </a:br>
                      <a:r>
                        <a:rPr lang="en-US" sz="1000" dirty="0">
                          <a:effectLst/>
                        </a:rPr>
                        <a:t>Hector</a:t>
                      </a:r>
                      <a:br>
                        <a:rPr lang="en-US" sz="1000" dirty="0">
                          <a:effectLst/>
                        </a:rPr>
                      </a:br>
                      <a:r>
                        <a:rPr lang="en-US" sz="1000" dirty="0">
                          <a:effectLst/>
                        </a:rPr>
                        <a:t>Ileana</a:t>
                      </a:r>
                      <a:br>
                        <a:rPr lang="en-US" sz="1000" dirty="0">
                          <a:effectLst/>
                        </a:rPr>
                      </a:br>
                      <a:r>
                        <a:rPr lang="en-US" sz="1000" dirty="0">
                          <a:effectLst/>
                        </a:rPr>
                        <a:t>John</a:t>
                      </a:r>
                      <a:br>
                        <a:rPr lang="en-US" sz="1000" dirty="0">
                          <a:effectLst/>
                        </a:rPr>
                      </a:br>
                      <a:r>
                        <a:rPr lang="en-US" sz="1000" dirty="0">
                          <a:effectLst/>
                        </a:rPr>
                        <a:t>Kristy</a:t>
                      </a:r>
                      <a:br>
                        <a:rPr lang="en-US" sz="1000" dirty="0">
                          <a:effectLst/>
                        </a:rPr>
                      </a:br>
                      <a:r>
                        <a:rPr lang="en-US" sz="1000" dirty="0">
                          <a:effectLst/>
                        </a:rPr>
                        <a:t>Lane</a:t>
                      </a:r>
                      <a:br>
                        <a:rPr lang="en-US" sz="1000" dirty="0">
                          <a:effectLst/>
                        </a:rPr>
                      </a:br>
                      <a:r>
                        <a:rPr lang="en-US" sz="1000" dirty="0">
                          <a:effectLst/>
                        </a:rPr>
                        <a:t>Miriam</a:t>
                      </a:r>
                      <a:br>
                        <a:rPr lang="en-US" sz="1000" dirty="0">
                          <a:effectLst/>
                        </a:rPr>
                      </a:br>
                      <a:r>
                        <a:rPr lang="en-US" sz="1000" dirty="0">
                          <a:effectLst/>
                        </a:rPr>
                        <a:t>Norman</a:t>
                      </a:r>
                      <a:br>
                        <a:rPr lang="en-US" sz="1000" dirty="0">
                          <a:effectLst/>
                        </a:rPr>
                      </a:br>
                      <a:r>
                        <a:rPr lang="en-US" sz="1000" dirty="0">
                          <a:effectLst/>
                        </a:rPr>
                        <a:t>Olivia</a:t>
                      </a:r>
                      <a:br>
                        <a:rPr lang="en-US" sz="1000" dirty="0">
                          <a:effectLst/>
                        </a:rPr>
                      </a:br>
                      <a:r>
                        <a:rPr lang="en-US" sz="1000" dirty="0">
                          <a:effectLst/>
                        </a:rPr>
                        <a:t>Paul</a:t>
                      </a:r>
                      <a:br>
                        <a:rPr lang="en-US" sz="1000" dirty="0">
                          <a:effectLst/>
                        </a:rPr>
                      </a:br>
                      <a:r>
                        <a:rPr lang="en-US" sz="1000" dirty="0">
                          <a:effectLst/>
                        </a:rPr>
                        <a:t>Rosa</a:t>
                      </a:r>
                      <a:br>
                        <a:rPr lang="en-US" sz="1000" dirty="0">
                          <a:effectLst/>
                        </a:rPr>
                      </a:br>
                      <a:r>
                        <a:rPr lang="en-US" sz="1000" dirty="0">
                          <a:effectLst/>
                        </a:rPr>
                        <a:t>Sergio</a:t>
                      </a:r>
                      <a:br>
                        <a:rPr lang="en-US" sz="1000" dirty="0">
                          <a:effectLst/>
                        </a:rPr>
                      </a:br>
                      <a:r>
                        <a:rPr lang="en-US" sz="1000" b="1" u="sng" dirty="0">
                          <a:effectLst/>
                          <a:highlight>
                            <a:srgbClr val="FFFF00"/>
                          </a:highlight>
                        </a:rPr>
                        <a:t>Tara</a:t>
                      </a:r>
                      <a:br>
                        <a:rPr lang="en-US" sz="1000" b="1" u="sng" dirty="0">
                          <a:effectLst/>
                          <a:highlight>
                            <a:srgbClr val="FFFF00"/>
                          </a:highlight>
                        </a:rPr>
                      </a:br>
                      <a:r>
                        <a:rPr lang="en-US" sz="1000" dirty="0">
                          <a:effectLst/>
                        </a:rPr>
                        <a:t>Vicente</a:t>
                      </a:r>
                      <a:br>
                        <a:rPr lang="en-US" sz="1000" dirty="0">
                          <a:effectLst/>
                        </a:rPr>
                      </a:br>
                      <a:r>
                        <a:rPr lang="en-US" sz="1000" dirty="0">
                          <a:effectLst/>
                        </a:rPr>
                        <a:t>Willa</a:t>
                      </a:r>
                      <a:br>
                        <a:rPr lang="en-US" sz="1000" dirty="0">
                          <a:effectLst/>
                        </a:rPr>
                      </a:br>
                      <a:r>
                        <a:rPr lang="en-US" sz="1000" dirty="0">
                          <a:effectLst/>
                        </a:rPr>
                        <a:t>Xavier</a:t>
                      </a:r>
                      <a:br>
                        <a:rPr lang="en-US" sz="1000" dirty="0">
                          <a:effectLst/>
                        </a:rPr>
                      </a:br>
                      <a:r>
                        <a:rPr lang="en-US" sz="1000" dirty="0">
                          <a:effectLst/>
                        </a:rPr>
                        <a:t>Yolanda</a:t>
                      </a:r>
                      <a:br>
                        <a:rPr lang="en-US" sz="1000" dirty="0">
                          <a:effectLst/>
                        </a:rPr>
                      </a:br>
                      <a:r>
                        <a:rPr lang="en-US" sz="1000" dirty="0">
                          <a:effectLst/>
                        </a:rPr>
                        <a:t>Zeke</a:t>
                      </a:r>
                    </a:p>
                  </a:txBody>
                  <a:tcPr marL="0" marR="0" marT="0" marB="0"/>
                </a:tc>
                <a:tc>
                  <a:txBody>
                    <a:bodyPr/>
                    <a:lstStyle/>
                    <a:p>
                      <a:pPr algn="l"/>
                      <a:r>
                        <a:rPr lang="en-US" sz="1000" dirty="0">
                          <a:effectLst/>
                        </a:rPr>
                        <a:t>Alvin</a:t>
                      </a:r>
                      <a:br>
                        <a:rPr lang="en-US" sz="1000" dirty="0">
                          <a:effectLst/>
                        </a:rPr>
                      </a:br>
                      <a:r>
                        <a:rPr lang="en-US" sz="1000" dirty="0">
                          <a:effectLst/>
                        </a:rPr>
                        <a:t>Barbara</a:t>
                      </a:r>
                      <a:br>
                        <a:rPr lang="en-US" sz="1000" dirty="0">
                          <a:effectLst/>
                        </a:rPr>
                      </a:br>
                      <a:r>
                        <a:rPr lang="en-US" sz="1000" dirty="0">
                          <a:effectLst/>
                        </a:rPr>
                        <a:t>Cosme</a:t>
                      </a:r>
                      <a:br>
                        <a:rPr lang="en-US" sz="1000" dirty="0">
                          <a:effectLst/>
                        </a:rPr>
                      </a:br>
                      <a:r>
                        <a:rPr lang="en-US" sz="1000" dirty="0">
                          <a:effectLst/>
                        </a:rPr>
                        <a:t>Dalila</a:t>
                      </a:r>
                      <a:br>
                        <a:rPr lang="en-US" sz="1000" dirty="0">
                          <a:effectLst/>
                        </a:rPr>
                      </a:br>
                      <a:r>
                        <a:rPr lang="en-US" sz="1000" dirty="0">
                          <a:effectLst/>
                        </a:rPr>
                        <a:t>Erick</a:t>
                      </a:r>
                      <a:br>
                        <a:rPr lang="en-US" sz="1000" dirty="0">
                          <a:effectLst/>
                        </a:rPr>
                      </a:br>
                      <a:r>
                        <a:rPr lang="en-US" sz="1000" dirty="0">
                          <a:effectLst/>
                        </a:rPr>
                        <a:t>Flossie</a:t>
                      </a:r>
                      <a:br>
                        <a:rPr lang="en-US" sz="1000" dirty="0">
                          <a:effectLst/>
                        </a:rPr>
                      </a:br>
                      <a:r>
                        <a:rPr lang="en-US" sz="1000" dirty="0">
                          <a:effectLst/>
                        </a:rPr>
                        <a:t>Gil</a:t>
                      </a:r>
                      <a:br>
                        <a:rPr lang="en-US" sz="1000" dirty="0">
                          <a:effectLst/>
                        </a:rPr>
                      </a:br>
                      <a:r>
                        <a:rPr lang="en-US" sz="1000" dirty="0">
                          <a:effectLst/>
                        </a:rPr>
                        <a:t>Henriette</a:t>
                      </a:r>
                      <a:br>
                        <a:rPr lang="en-US" sz="1000" dirty="0">
                          <a:effectLst/>
                        </a:rPr>
                      </a:br>
                      <a:r>
                        <a:rPr lang="en-US" sz="1000" dirty="0">
                          <a:effectLst/>
                        </a:rPr>
                        <a:t>Ivo</a:t>
                      </a:r>
                      <a:br>
                        <a:rPr lang="en-US" sz="1000" dirty="0">
                          <a:effectLst/>
                        </a:rPr>
                      </a:br>
                      <a:r>
                        <a:rPr lang="en-US" sz="1000" dirty="0">
                          <a:effectLst/>
                        </a:rPr>
                        <a:t>Juliette</a:t>
                      </a:r>
                      <a:br>
                        <a:rPr lang="en-US" sz="1000" dirty="0">
                          <a:effectLst/>
                        </a:rPr>
                      </a:br>
                      <a:r>
                        <a:rPr lang="en-US" sz="1000" dirty="0">
                          <a:effectLst/>
                        </a:rPr>
                        <a:t>Kiko</a:t>
                      </a:r>
                      <a:br>
                        <a:rPr lang="en-US" sz="1000" dirty="0">
                          <a:effectLst/>
                        </a:rPr>
                      </a:br>
                      <a:r>
                        <a:rPr lang="en-US" sz="1000" dirty="0">
                          <a:effectLst/>
                        </a:rPr>
                        <a:t>Lorena</a:t>
                      </a:r>
                      <a:br>
                        <a:rPr lang="en-US" sz="1000" dirty="0">
                          <a:effectLst/>
                        </a:rPr>
                      </a:br>
                      <a:r>
                        <a:rPr lang="en-US" sz="1000" dirty="0">
                          <a:effectLst/>
                        </a:rPr>
                        <a:t>Mario</a:t>
                      </a:r>
                      <a:br>
                        <a:rPr lang="en-US" sz="1000" dirty="0">
                          <a:effectLst/>
                        </a:rPr>
                      </a:br>
                      <a:r>
                        <a:rPr lang="en-US" sz="1000" dirty="0">
                          <a:effectLst/>
                        </a:rPr>
                        <a:t>Narda</a:t>
                      </a:r>
                      <a:br>
                        <a:rPr lang="en-US" sz="1000" dirty="0">
                          <a:effectLst/>
                        </a:rPr>
                      </a:br>
                      <a:r>
                        <a:rPr lang="en-US" sz="1000" dirty="0">
                          <a:effectLst/>
                        </a:rPr>
                        <a:t>Octave</a:t>
                      </a:r>
                      <a:br>
                        <a:rPr lang="en-US" sz="1000" dirty="0">
                          <a:effectLst/>
                        </a:rPr>
                      </a:br>
                      <a:r>
                        <a:rPr lang="en-US" sz="1000" dirty="0">
                          <a:effectLst/>
                        </a:rPr>
                        <a:t>Priscilla</a:t>
                      </a:r>
                      <a:br>
                        <a:rPr lang="en-US" sz="1000" dirty="0">
                          <a:effectLst/>
                        </a:rPr>
                      </a:br>
                      <a:r>
                        <a:rPr lang="en-US" sz="1000" dirty="0">
                          <a:effectLst/>
                        </a:rPr>
                        <a:t>Raymond</a:t>
                      </a:r>
                      <a:br>
                        <a:rPr lang="en-US" sz="1000" dirty="0">
                          <a:effectLst/>
                        </a:rPr>
                      </a:br>
                      <a:r>
                        <a:rPr lang="en-US" sz="1000" dirty="0">
                          <a:effectLst/>
                        </a:rPr>
                        <a:t>Sonia</a:t>
                      </a:r>
                      <a:br>
                        <a:rPr lang="en-US" sz="1000" dirty="0">
                          <a:effectLst/>
                        </a:rPr>
                      </a:br>
                      <a:r>
                        <a:rPr lang="en-US" sz="1000" dirty="0">
                          <a:effectLst/>
                        </a:rPr>
                        <a:t>Tico</a:t>
                      </a:r>
                      <a:br>
                        <a:rPr lang="en-US" sz="1000" dirty="0">
                          <a:effectLst/>
                        </a:rPr>
                      </a:br>
                      <a:r>
                        <a:rPr lang="en-US" sz="1000" dirty="0">
                          <a:effectLst/>
                        </a:rPr>
                        <a:t>Velma</a:t>
                      </a:r>
                      <a:br>
                        <a:rPr lang="en-US" sz="1000" dirty="0">
                          <a:effectLst/>
                        </a:rPr>
                      </a:br>
                      <a:r>
                        <a:rPr lang="en-US" sz="1000" dirty="0">
                          <a:effectLst/>
                        </a:rPr>
                        <a:t>Wallis</a:t>
                      </a:r>
                      <a:br>
                        <a:rPr lang="en-US" sz="1000" dirty="0">
                          <a:effectLst/>
                        </a:rPr>
                      </a:br>
                      <a:r>
                        <a:rPr lang="en-US" sz="1000" dirty="0" err="1">
                          <a:effectLst/>
                        </a:rPr>
                        <a:t>Xina</a:t>
                      </a:r>
                      <a:br>
                        <a:rPr lang="en-US" sz="1000" dirty="0">
                          <a:effectLst/>
                        </a:rPr>
                      </a:br>
                      <a:r>
                        <a:rPr lang="en-US" sz="1000" dirty="0">
                          <a:effectLst/>
                        </a:rPr>
                        <a:t>York</a:t>
                      </a:r>
                      <a:br>
                        <a:rPr lang="en-US" sz="1000" dirty="0">
                          <a:effectLst/>
                        </a:rPr>
                      </a:br>
                      <a:r>
                        <a:rPr lang="en-US" sz="1000" dirty="0">
                          <a:effectLst/>
                        </a:rPr>
                        <a:t>Zelda</a:t>
                      </a:r>
                    </a:p>
                  </a:txBody>
                  <a:tcPr marL="0" marR="0" marT="0" marB="0"/>
                </a:tc>
                <a:tc>
                  <a:txBody>
                    <a:bodyPr/>
                    <a:lstStyle/>
                    <a:p>
                      <a:pPr algn="l"/>
                      <a:r>
                        <a:rPr lang="en-US" sz="1000" dirty="0">
                          <a:effectLst/>
                        </a:rPr>
                        <a:t>Amanda</a:t>
                      </a:r>
                      <a:br>
                        <a:rPr lang="en-US" sz="1000" dirty="0">
                          <a:effectLst/>
                        </a:rPr>
                      </a:br>
                      <a:r>
                        <a:rPr lang="en-US" sz="1000" dirty="0">
                          <a:effectLst/>
                        </a:rPr>
                        <a:t>Boris</a:t>
                      </a:r>
                      <a:br>
                        <a:rPr lang="en-US" sz="1000" dirty="0">
                          <a:effectLst/>
                        </a:rPr>
                      </a:br>
                      <a:r>
                        <a:rPr lang="en-US" sz="1000" dirty="0">
                          <a:effectLst/>
                        </a:rPr>
                        <a:t>Cristina</a:t>
                      </a:r>
                      <a:br>
                        <a:rPr lang="en-US" sz="1000" dirty="0">
                          <a:effectLst/>
                        </a:rPr>
                      </a:br>
                      <a:r>
                        <a:rPr lang="en-US" sz="1000" dirty="0">
                          <a:effectLst/>
                        </a:rPr>
                        <a:t>Douglas</a:t>
                      </a:r>
                      <a:br>
                        <a:rPr lang="en-US" sz="1000" dirty="0">
                          <a:effectLst/>
                        </a:rPr>
                      </a:br>
                      <a:r>
                        <a:rPr lang="en-US" sz="1000" dirty="0">
                          <a:effectLst/>
                        </a:rPr>
                        <a:t>Elida</a:t>
                      </a:r>
                      <a:br>
                        <a:rPr lang="en-US" sz="1000" dirty="0">
                          <a:effectLst/>
                        </a:rPr>
                      </a:br>
                      <a:r>
                        <a:rPr lang="en-US" sz="1000" dirty="0">
                          <a:effectLst/>
                        </a:rPr>
                        <a:t>Fausto</a:t>
                      </a:r>
                      <a:br>
                        <a:rPr lang="en-US" sz="1000" dirty="0">
                          <a:effectLst/>
                        </a:rPr>
                      </a:br>
                      <a:r>
                        <a:rPr lang="en-US" sz="1000" dirty="0">
                          <a:effectLst/>
                        </a:rPr>
                        <a:t>Genevieve</a:t>
                      </a:r>
                      <a:br>
                        <a:rPr lang="en-US" sz="1000" dirty="0">
                          <a:effectLst/>
                        </a:rPr>
                      </a:br>
                      <a:r>
                        <a:rPr lang="en-US" sz="1000" dirty="0">
                          <a:effectLst/>
                        </a:rPr>
                        <a:t>Hernan</a:t>
                      </a:r>
                      <a:br>
                        <a:rPr lang="en-US" sz="1000" dirty="0">
                          <a:effectLst/>
                        </a:rPr>
                      </a:br>
                      <a:r>
                        <a:rPr lang="en-US" sz="1000" dirty="0" err="1">
                          <a:effectLst/>
                        </a:rPr>
                        <a:t>Iselle</a:t>
                      </a:r>
                      <a:br>
                        <a:rPr lang="en-US" sz="1000" dirty="0">
                          <a:effectLst/>
                        </a:rPr>
                      </a:br>
                      <a:r>
                        <a:rPr lang="en-US" sz="1000" dirty="0">
                          <a:effectLst/>
                        </a:rPr>
                        <a:t>Julio</a:t>
                      </a:r>
                      <a:br>
                        <a:rPr lang="en-US" sz="1000" dirty="0">
                          <a:effectLst/>
                        </a:rPr>
                      </a:br>
                      <a:r>
                        <a:rPr lang="en-US" sz="1000" dirty="0">
                          <a:effectLst/>
                        </a:rPr>
                        <a:t>Karina</a:t>
                      </a:r>
                      <a:br>
                        <a:rPr lang="en-US" sz="1000" dirty="0">
                          <a:effectLst/>
                        </a:rPr>
                      </a:br>
                      <a:r>
                        <a:rPr lang="en-US" sz="1000" dirty="0">
                          <a:effectLst/>
                        </a:rPr>
                        <a:t>Lowell</a:t>
                      </a:r>
                      <a:br>
                        <a:rPr lang="en-US" sz="1000" dirty="0">
                          <a:effectLst/>
                        </a:rPr>
                      </a:br>
                      <a:r>
                        <a:rPr lang="en-US" sz="1000" dirty="0">
                          <a:effectLst/>
                        </a:rPr>
                        <a:t>Marie</a:t>
                      </a:r>
                      <a:br>
                        <a:rPr lang="en-US" sz="1000" dirty="0">
                          <a:effectLst/>
                        </a:rPr>
                      </a:br>
                      <a:r>
                        <a:rPr lang="en-US" sz="1000" dirty="0">
                          <a:effectLst/>
                        </a:rPr>
                        <a:t>Norbert</a:t>
                      </a:r>
                      <a:br>
                        <a:rPr lang="en-US" sz="1000" dirty="0">
                          <a:effectLst/>
                        </a:rPr>
                      </a:br>
                      <a:r>
                        <a:rPr lang="en-US" sz="1000" dirty="0">
                          <a:effectLst/>
                        </a:rPr>
                        <a:t>Odalys</a:t>
                      </a:r>
                      <a:br>
                        <a:rPr lang="en-US" sz="1000" dirty="0">
                          <a:effectLst/>
                        </a:rPr>
                      </a:br>
                      <a:r>
                        <a:rPr lang="en-US" sz="1000" dirty="0">
                          <a:effectLst/>
                        </a:rPr>
                        <a:t>Polo</a:t>
                      </a:r>
                      <a:br>
                        <a:rPr lang="en-US" sz="1000" dirty="0">
                          <a:effectLst/>
                        </a:rPr>
                      </a:br>
                      <a:r>
                        <a:rPr lang="en-US" sz="1000" dirty="0">
                          <a:effectLst/>
                        </a:rPr>
                        <a:t>Rachel</a:t>
                      </a:r>
                      <a:br>
                        <a:rPr lang="en-US" sz="1000" dirty="0">
                          <a:effectLst/>
                        </a:rPr>
                      </a:br>
                      <a:r>
                        <a:rPr lang="en-US" sz="1000" dirty="0">
                          <a:effectLst/>
                        </a:rPr>
                        <a:t>Simon</a:t>
                      </a:r>
                      <a:br>
                        <a:rPr lang="en-US" sz="1000" dirty="0">
                          <a:effectLst/>
                        </a:rPr>
                      </a:br>
                      <a:r>
                        <a:rPr lang="en-US" sz="1000" dirty="0">
                          <a:effectLst/>
                        </a:rPr>
                        <a:t>Trudy</a:t>
                      </a:r>
                      <a:br>
                        <a:rPr lang="en-US" sz="1000" dirty="0">
                          <a:effectLst/>
                        </a:rPr>
                      </a:br>
                      <a:r>
                        <a:rPr lang="en-US" sz="1000" dirty="0">
                          <a:effectLst/>
                        </a:rPr>
                        <a:t>Vance</a:t>
                      </a:r>
                      <a:br>
                        <a:rPr lang="en-US" sz="1000" dirty="0">
                          <a:effectLst/>
                        </a:rPr>
                      </a:br>
                      <a:r>
                        <a:rPr lang="en-US" sz="1000" dirty="0">
                          <a:effectLst/>
                        </a:rPr>
                        <a:t>Winnie</a:t>
                      </a:r>
                      <a:br>
                        <a:rPr lang="en-US" sz="1000" dirty="0">
                          <a:effectLst/>
                        </a:rPr>
                      </a:br>
                      <a:r>
                        <a:rPr lang="en-US" sz="1000" dirty="0">
                          <a:effectLst/>
                        </a:rPr>
                        <a:t>Xavier</a:t>
                      </a:r>
                      <a:br>
                        <a:rPr lang="en-US" sz="1000" dirty="0">
                          <a:effectLst/>
                        </a:rPr>
                      </a:br>
                      <a:r>
                        <a:rPr lang="en-US" sz="1000" dirty="0">
                          <a:effectLst/>
                        </a:rPr>
                        <a:t>Yolanda</a:t>
                      </a:r>
                      <a:br>
                        <a:rPr lang="en-US" sz="1000" dirty="0">
                          <a:effectLst/>
                        </a:rPr>
                      </a:br>
                      <a:r>
                        <a:rPr lang="en-US" sz="1000" dirty="0">
                          <a:effectLst/>
                        </a:rPr>
                        <a:t>Zeke</a:t>
                      </a:r>
                    </a:p>
                  </a:txBody>
                  <a:tcPr marL="0" marR="0" marT="0" marB="0"/>
                </a:tc>
                <a:tc>
                  <a:txBody>
                    <a:bodyPr/>
                    <a:lstStyle/>
                    <a:p>
                      <a:pPr algn="l"/>
                      <a:r>
                        <a:rPr lang="en-US" sz="1000" dirty="0">
                          <a:effectLst/>
                        </a:rPr>
                        <a:t>Andres</a:t>
                      </a:r>
                      <a:br>
                        <a:rPr lang="en-US" sz="1000" dirty="0">
                          <a:effectLst/>
                        </a:rPr>
                      </a:br>
                      <a:r>
                        <a:rPr lang="en-US" sz="1000" dirty="0">
                          <a:effectLst/>
                        </a:rPr>
                        <a:t>Blanca</a:t>
                      </a:r>
                      <a:br>
                        <a:rPr lang="en-US" sz="1000" dirty="0">
                          <a:effectLst/>
                        </a:rPr>
                      </a:br>
                      <a:r>
                        <a:rPr lang="en-US" sz="1000" dirty="0">
                          <a:effectLst/>
                        </a:rPr>
                        <a:t>Carlos</a:t>
                      </a:r>
                      <a:br>
                        <a:rPr lang="en-US" sz="1000" dirty="0">
                          <a:effectLst/>
                        </a:rPr>
                      </a:br>
                      <a:r>
                        <a:rPr lang="en-US" sz="1000" dirty="0">
                          <a:effectLst/>
                        </a:rPr>
                        <a:t>Dolores</a:t>
                      </a:r>
                      <a:br>
                        <a:rPr lang="en-US" sz="1000" dirty="0">
                          <a:effectLst/>
                        </a:rPr>
                      </a:br>
                      <a:r>
                        <a:rPr lang="en-US" sz="1000" dirty="0">
                          <a:effectLst/>
                        </a:rPr>
                        <a:t>Enrique</a:t>
                      </a:r>
                      <a:br>
                        <a:rPr lang="en-US" sz="1000" dirty="0">
                          <a:effectLst/>
                        </a:rPr>
                      </a:br>
                      <a:r>
                        <a:rPr lang="en-US" sz="1000" dirty="0">
                          <a:effectLst/>
                        </a:rPr>
                        <a:t>Felicia</a:t>
                      </a:r>
                      <a:br>
                        <a:rPr lang="en-US" sz="1000" dirty="0">
                          <a:effectLst/>
                        </a:rPr>
                      </a:br>
                      <a:r>
                        <a:rPr lang="en-US" sz="1000" dirty="0">
                          <a:effectLst/>
                        </a:rPr>
                        <a:t>Guillermo</a:t>
                      </a:r>
                      <a:br>
                        <a:rPr lang="en-US" sz="1000" dirty="0">
                          <a:effectLst/>
                        </a:rPr>
                      </a:br>
                      <a:r>
                        <a:rPr lang="en-US" sz="1000" dirty="0">
                          <a:effectLst/>
                        </a:rPr>
                        <a:t>Hilda</a:t>
                      </a:r>
                      <a:br>
                        <a:rPr lang="en-US" sz="1000" dirty="0">
                          <a:effectLst/>
                        </a:rPr>
                      </a:br>
                      <a:r>
                        <a:rPr lang="en-US" sz="1000" dirty="0">
                          <a:effectLst/>
                        </a:rPr>
                        <a:t>Ignacio</a:t>
                      </a:r>
                      <a:br>
                        <a:rPr lang="en-US" sz="1000" dirty="0">
                          <a:effectLst/>
                        </a:rPr>
                      </a:br>
                      <a:r>
                        <a:rPr lang="en-US" sz="1000" dirty="0">
                          <a:effectLst/>
                        </a:rPr>
                        <a:t>Jimena</a:t>
                      </a:r>
                      <a:br>
                        <a:rPr lang="en-US" sz="1000" dirty="0">
                          <a:effectLst/>
                        </a:rPr>
                      </a:br>
                      <a:r>
                        <a:rPr lang="en-US" sz="1000" dirty="0">
                          <a:effectLst/>
                        </a:rPr>
                        <a:t>Kevin</a:t>
                      </a:r>
                      <a:br>
                        <a:rPr lang="en-US" sz="1000" dirty="0">
                          <a:effectLst/>
                        </a:rPr>
                      </a:br>
                      <a:r>
                        <a:rPr lang="en-US" sz="1000" dirty="0">
                          <a:effectLst/>
                        </a:rPr>
                        <a:t>Linda</a:t>
                      </a:r>
                      <a:br>
                        <a:rPr lang="en-US" sz="1000" dirty="0">
                          <a:effectLst/>
                        </a:rPr>
                      </a:br>
                      <a:r>
                        <a:rPr lang="en-US" sz="1000" dirty="0">
                          <a:effectLst/>
                        </a:rPr>
                        <a:t>Marty</a:t>
                      </a:r>
                      <a:br>
                        <a:rPr lang="en-US" sz="1000" dirty="0">
                          <a:effectLst/>
                        </a:rPr>
                      </a:br>
                      <a:r>
                        <a:rPr lang="en-US" sz="1000" dirty="0">
                          <a:effectLst/>
                        </a:rPr>
                        <a:t>Nora</a:t>
                      </a:r>
                      <a:br>
                        <a:rPr lang="en-US" sz="1000" dirty="0">
                          <a:effectLst/>
                        </a:rPr>
                      </a:br>
                      <a:r>
                        <a:rPr lang="en-US" sz="1000" dirty="0">
                          <a:effectLst/>
                        </a:rPr>
                        <a:t>Olaf</a:t>
                      </a:r>
                      <a:br>
                        <a:rPr lang="en-US" sz="1000" dirty="0">
                          <a:effectLst/>
                        </a:rPr>
                      </a:br>
                      <a:r>
                        <a:rPr lang="en-US" sz="1000" dirty="0">
                          <a:effectLst/>
                        </a:rPr>
                        <a:t>Pamela</a:t>
                      </a:r>
                      <a:br>
                        <a:rPr lang="en-US" sz="1000" dirty="0">
                          <a:effectLst/>
                        </a:rPr>
                      </a:br>
                      <a:r>
                        <a:rPr lang="en-US" sz="1000" dirty="0">
                          <a:effectLst/>
                        </a:rPr>
                        <a:t>Rick</a:t>
                      </a:r>
                      <a:br>
                        <a:rPr lang="en-US" sz="1000" dirty="0">
                          <a:effectLst/>
                        </a:rPr>
                      </a:br>
                      <a:r>
                        <a:rPr lang="en-US" sz="1000" dirty="0">
                          <a:effectLst/>
                        </a:rPr>
                        <a:t>Sandra</a:t>
                      </a:r>
                      <a:br>
                        <a:rPr lang="en-US" sz="1000" dirty="0">
                          <a:effectLst/>
                        </a:rPr>
                      </a:br>
                      <a:r>
                        <a:rPr lang="en-US" sz="1000" dirty="0">
                          <a:effectLst/>
                        </a:rPr>
                        <a:t>Terry</a:t>
                      </a:r>
                      <a:br>
                        <a:rPr lang="en-US" sz="1000" dirty="0">
                          <a:effectLst/>
                        </a:rPr>
                      </a:br>
                      <a:r>
                        <a:rPr lang="en-US" sz="1000" dirty="0">
                          <a:effectLst/>
                        </a:rPr>
                        <a:t>Vivian</a:t>
                      </a:r>
                      <a:br>
                        <a:rPr lang="en-US" sz="1000" dirty="0">
                          <a:effectLst/>
                        </a:rPr>
                      </a:br>
                      <a:r>
                        <a:rPr lang="en-US" sz="1000" dirty="0">
                          <a:effectLst/>
                        </a:rPr>
                        <a:t>Waldo</a:t>
                      </a:r>
                      <a:br>
                        <a:rPr lang="en-US" sz="1000" dirty="0">
                          <a:effectLst/>
                        </a:rPr>
                      </a:br>
                      <a:r>
                        <a:rPr lang="en-US" sz="1000" dirty="0" err="1">
                          <a:effectLst/>
                        </a:rPr>
                        <a:t>Xina</a:t>
                      </a:r>
                      <a:br>
                        <a:rPr lang="en-US" sz="1000" dirty="0">
                          <a:effectLst/>
                        </a:rPr>
                      </a:br>
                      <a:r>
                        <a:rPr lang="en-US" sz="1000" dirty="0">
                          <a:effectLst/>
                        </a:rPr>
                        <a:t>York</a:t>
                      </a:r>
                      <a:br>
                        <a:rPr lang="en-US" sz="1000" dirty="0">
                          <a:effectLst/>
                        </a:rPr>
                      </a:br>
                      <a:r>
                        <a:rPr lang="en-US" sz="1000" dirty="0">
                          <a:effectLst/>
                        </a:rPr>
                        <a:t>Zelda</a:t>
                      </a:r>
                    </a:p>
                  </a:txBody>
                  <a:tcPr marL="0" marR="0" marT="0" marB="0"/>
                </a:tc>
                <a:tc>
                  <a:txBody>
                    <a:bodyPr/>
                    <a:lstStyle/>
                    <a:p>
                      <a:pPr algn="l"/>
                      <a:r>
                        <a:rPr lang="en-US" sz="1000" dirty="0">
                          <a:effectLst/>
                        </a:rPr>
                        <a:t>Agatha</a:t>
                      </a:r>
                      <a:br>
                        <a:rPr lang="en-US" sz="1000" dirty="0">
                          <a:effectLst/>
                        </a:rPr>
                      </a:br>
                      <a:r>
                        <a:rPr lang="en-US" sz="1000" dirty="0">
                          <a:effectLst/>
                        </a:rPr>
                        <a:t>Blas</a:t>
                      </a:r>
                      <a:br>
                        <a:rPr lang="en-US" sz="1000" dirty="0">
                          <a:effectLst/>
                        </a:rPr>
                      </a:br>
                      <a:r>
                        <a:rPr lang="en-US" sz="1000" dirty="0">
                          <a:effectLst/>
                        </a:rPr>
                        <a:t>Celia</a:t>
                      </a:r>
                      <a:br>
                        <a:rPr lang="en-US" sz="1000" dirty="0">
                          <a:effectLst/>
                        </a:rPr>
                      </a:br>
                      <a:r>
                        <a:rPr lang="en-US" sz="1000" dirty="0">
                          <a:effectLst/>
                        </a:rPr>
                        <a:t>Darby</a:t>
                      </a:r>
                      <a:br>
                        <a:rPr lang="en-US" sz="1000" dirty="0">
                          <a:effectLst/>
                        </a:rPr>
                      </a:br>
                      <a:r>
                        <a:rPr lang="en-US" sz="1000" dirty="0">
                          <a:effectLst/>
                        </a:rPr>
                        <a:t>Estelle</a:t>
                      </a:r>
                      <a:br>
                        <a:rPr lang="en-US" sz="1000" dirty="0">
                          <a:effectLst/>
                        </a:rPr>
                      </a:br>
                      <a:r>
                        <a:rPr lang="en-US" sz="1000" dirty="0">
                          <a:effectLst/>
                        </a:rPr>
                        <a:t>Frank</a:t>
                      </a:r>
                      <a:br>
                        <a:rPr lang="en-US" sz="1000" dirty="0">
                          <a:effectLst/>
                        </a:rPr>
                      </a:br>
                      <a:r>
                        <a:rPr lang="en-US" sz="1000" dirty="0">
                          <a:effectLst/>
                        </a:rPr>
                        <a:t>Georgette</a:t>
                      </a:r>
                      <a:br>
                        <a:rPr lang="en-US" sz="1000" dirty="0">
                          <a:effectLst/>
                        </a:rPr>
                      </a:br>
                      <a:r>
                        <a:rPr lang="en-US" sz="1000" dirty="0">
                          <a:effectLst/>
                        </a:rPr>
                        <a:t>Howard</a:t>
                      </a:r>
                      <a:br>
                        <a:rPr lang="en-US" sz="1000" dirty="0">
                          <a:effectLst/>
                        </a:rPr>
                      </a:br>
                      <a:r>
                        <a:rPr lang="en-US" sz="1000" dirty="0">
                          <a:effectLst/>
                        </a:rPr>
                        <a:t>Ivette</a:t>
                      </a:r>
                      <a:br>
                        <a:rPr lang="en-US" sz="1000" dirty="0">
                          <a:effectLst/>
                        </a:rPr>
                      </a:br>
                      <a:r>
                        <a:rPr lang="en-US" sz="1000" dirty="0">
                          <a:effectLst/>
                        </a:rPr>
                        <a:t>Javier</a:t>
                      </a:r>
                      <a:br>
                        <a:rPr lang="en-US" sz="1000" dirty="0">
                          <a:effectLst/>
                        </a:rPr>
                      </a:br>
                      <a:r>
                        <a:rPr lang="en-US" sz="1000" dirty="0">
                          <a:effectLst/>
                        </a:rPr>
                        <a:t>Kay</a:t>
                      </a:r>
                      <a:br>
                        <a:rPr lang="en-US" sz="1000" dirty="0">
                          <a:effectLst/>
                        </a:rPr>
                      </a:br>
                      <a:r>
                        <a:rPr lang="en-US" sz="1000" dirty="0">
                          <a:effectLst/>
                        </a:rPr>
                        <a:t>Lester</a:t>
                      </a:r>
                      <a:br>
                        <a:rPr lang="en-US" sz="1000" dirty="0">
                          <a:effectLst/>
                        </a:rPr>
                      </a:br>
                      <a:r>
                        <a:rPr lang="en-US" sz="1000" dirty="0">
                          <a:effectLst/>
                        </a:rPr>
                        <a:t>Madeline</a:t>
                      </a:r>
                      <a:br>
                        <a:rPr lang="en-US" sz="1000" dirty="0">
                          <a:effectLst/>
                        </a:rPr>
                      </a:br>
                      <a:r>
                        <a:rPr lang="en-US" sz="1000" dirty="0">
                          <a:effectLst/>
                        </a:rPr>
                        <a:t>Newton</a:t>
                      </a:r>
                      <a:br>
                        <a:rPr lang="en-US" sz="1000" dirty="0">
                          <a:effectLst/>
                        </a:rPr>
                      </a:br>
                      <a:r>
                        <a:rPr lang="en-US" sz="1000" dirty="0" err="1">
                          <a:effectLst/>
                        </a:rPr>
                        <a:t>Orlene</a:t>
                      </a:r>
                      <a:br>
                        <a:rPr lang="en-US" sz="1000" dirty="0">
                          <a:effectLst/>
                        </a:rPr>
                      </a:br>
                      <a:r>
                        <a:rPr lang="en-US" sz="1000" dirty="0">
                          <a:effectLst/>
                        </a:rPr>
                        <a:t>Paine</a:t>
                      </a:r>
                      <a:br>
                        <a:rPr lang="en-US" sz="1000" dirty="0">
                          <a:effectLst/>
                        </a:rPr>
                      </a:br>
                      <a:r>
                        <a:rPr lang="en-US" sz="1000" dirty="0">
                          <a:effectLst/>
                        </a:rPr>
                        <a:t>Roslyn</a:t>
                      </a:r>
                      <a:br>
                        <a:rPr lang="en-US" sz="1000" dirty="0">
                          <a:effectLst/>
                        </a:rPr>
                      </a:br>
                      <a:r>
                        <a:rPr lang="en-US" sz="1000" dirty="0">
                          <a:effectLst/>
                        </a:rPr>
                        <a:t>Seymour</a:t>
                      </a:r>
                      <a:br>
                        <a:rPr lang="en-US" sz="1000" dirty="0">
                          <a:effectLst/>
                        </a:rPr>
                      </a:br>
                      <a:r>
                        <a:rPr lang="en-US" sz="1000" dirty="0">
                          <a:effectLst/>
                        </a:rPr>
                        <a:t>Tina</a:t>
                      </a:r>
                      <a:br>
                        <a:rPr lang="en-US" sz="1000" dirty="0">
                          <a:effectLst/>
                        </a:rPr>
                      </a:br>
                      <a:r>
                        <a:rPr lang="en-US" sz="1000" dirty="0">
                          <a:effectLst/>
                        </a:rPr>
                        <a:t>Virgil</a:t>
                      </a:r>
                      <a:br>
                        <a:rPr lang="en-US" sz="1000" dirty="0">
                          <a:effectLst/>
                        </a:rPr>
                      </a:br>
                      <a:r>
                        <a:rPr lang="en-US" sz="1000" dirty="0">
                          <a:effectLst/>
                        </a:rPr>
                        <a:t>Winifred</a:t>
                      </a:r>
                      <a:br>
                        <a:rPr lang="en-US" sz="1000" dirty="0">
                          <a:effectLst/>
                        </a:rPr>
                      </a:br>
                      <a:r>
                        <a:rPr lang="en-US" sz="1000" dirty="0">
                          <a:effectLst/>
                        </a:rPr>
                        <a:t>Xavier</a:t>
                      </a:r>
                      <a:br>
                        <a:rPr lang="en-US" sz="1000" dirty="0">
                          <a:effectLst/>
                        </a:rPr>
                      </a:br>
                      <a:r>
                        <a:rPr lang="en-US" sz="1000" dirty="0">
                          <a:effectLst/>
                        </a:rPr>
                        <a:t>Yolanda</a:t>
                      </a:r>
                      <a:br>
                        <a:rPr lang="en-US" sz="1000" dirty="0">
                          <a:effectLst/>
                        </a:rPr>
                      </a:br>
                      <a:r>
                        <a:rPr lang="en-US" sz="1000" dirty="0">
                          <a:effectLst/>
                        </a:rPr>
                        <a:t>Zeke</a:t>
                      </a:r>
                    </a:p>
                  </a:txBody>
                  <a:tcPr marL="0" marR="0" marT="0" marB="0"/>
                </a:tc>
                <a:tc>
                  <a:txBody>
                    <a:bodyPr/>
                    <a:lstStyle/>
                    <a:p>
                      <a:pPr algn="l"/>
                      <a:r>
                        <a:rPr lang="en-US" sz="1000" dirty="0">
                          <a:effectLst/>
                        </a:rPr>
                        <a:t>Adrian</a:t>
                      </a:r>
                      <a:br>
                        <a:rPr lang="en-US" sz="1000" dirty="0">
                          <a:effectLst/>
                        </a:rPr>
                      </a:br>
                      <a:r>
                        <a:rPr lang="en-US" sz="1000" dirty="0">
                          <a:effectLst/>
                        </a:rPr>
                        <a:t>Beatriz</a:t>
                      </a:r>
                      <a:br>
                        <a:rPr lang="en-US" sz="1000" dirty="0">
                          <a:effectLst/>
                        </a:rPr>
                      </a:br>
                      <a:r>
                        <a:rPr lang="en-US" sz="1000" dirty="0">
                          <a:effectLst/>
                        </a:rPr>
                        <a:t>Calvin</a:t>
                      </a:r>
                      <a:br>
                        <a:rPr lang="en-US" sz="1000" dirty="0">
                          <a:effectLst/>
                        </a:rPr>
                      </a:br>
                      <a:r>
                        <a:rPr lang="en-US" sz="1000" dirty="0">
                          <a:effectLst/>
                        </a:rPr>
                        <a:t>Dora</a:t>
                      </a:r>
                      <a:br>
                        <a:rPr lang="en-US" sz="1000" dirty="0">
                          <a:effectLst/>
                        </a:rPr>
                      </a:br>
                      <a:r>
                        <a:rPr lang="en-US" sz="1000" dirty="0">
                          <a:effectLst/>
                        </a:rPr>
                        <a:t>Eugene</a:t>
                      </a:r>
                      <a:br>
                        <a:rPr lang="en-US" sz="1000" dirty="0">
                          <a:effectLst/>
                        </a:rPr>
                      </a:br>
                      <a:r>
                        <a:rPr lang="en-US" sz="1000" dirty="0">
                          <a:effectLst/>
                        </a:rPr>
                        <a:t>Fernanda</a:t>
                      </a:r>
                      <a:br>
                        <a:rPr lang="en-US" sz="1000" dirty="0">
                          <a:effectLst/>
                        </a:rPr>
                      </a:br>
                      <a:r>
                        <a:rPr lang="en-US" sz="1000" dirty="0">
                          <a:effectLst/>
                        </a:rPr>
                        <a:t>Greg</a:t>
                      </a:r>
                      <a:br>
                        <a:rPr lang="en-US" sz="1000" dirty="0">
                          <a:effectLst/>
                        </a:rPr>
                      </a:br>
                      <a:r>
                        <a:rPr lang="en-US" sz="1000" dirty="0">
                          <a:effectLst/>
                        </a:rPr>
                        <a:t>Hilary</a:t>
                      </a:r>
                      <a:br>
                        <a:rPr lang="en-US" sz="1000" dirty="0">
                          <a:effectLst/>
                        </a:rPr>
                      </a:br>
                      <a:r>
                        <a:rPr lang="en-US" sz="1000" dirty="0">
                          <a:effectLst/>
                        </a:rPr>
                        <a:t>Irwin</a:t>
                      </a:r>
                      <a:br>
                        <a:rPr lang="en-US" sz="1000" dirty="0">
                          <a:effectLst/>
                        </a:rPr>
                      </a:br>
                      <a:r>
                        <a:rPr lang="en-US" sz="1000" dirty="0" err="1">
                          <a:effectLst/>
                        </a:rPr>
                        <a:t>Jova</a:t>
                      </a:r>
                      <a:br>
                        <a:rPr lang="en-US" sz="1000" dirty="0">
                          <a:effectLst/>
                        </a:rPr>
                      </a:br>
                      <a:r>
                        <a:rPr lang="en-US" sz="1000" dirty="0">
                          <a:effectLst/>
                        </a:rPr>
                        <a:t>Kenneth</a:t>
                      </a:r>
                      <a:br>
                        <a:rPr lang="en-US" sz="1000" dirty="0">
                          <a:effectLst/>
                        </a:rPr>
                      </a:br>
                      <a:r>
                        <a:rPr lang="en-US" sz="1000" dirty="0">
                          <a:effectLst/>
                        </a:rPr>
                        <a:t>Lidia</a:t>
                      </a:r>
                      <a:br>
                        <a:rPr lang="en-US" sz="1000" dirty="0">
                          <a:effectLst/>
                        </a:rPr>
                      </a:br>
                      <a:r>
                        <a:rPr lang="en-US" sz="1000" dirty="0">
                          <a:effectLst/>
                        </a:rPr>
                        <a:t>Max</a:t>
                      </a:r>
                      <a:br>
                        <a:rPr lang="en-US" sz="1000" dirty="0">
                          <a:effectLst/>
                        </a:rPr>
                      </a:br>
                      <a:r>
                        <a:rPr lang="en-US" sz="1000" dirty="0">
                          <a:effectLst/>
                        </a:rPr>
                        <a:t>Norma</a:t>
                      </a:r>
                      <a:br>
                        <a:rPr lang="en-US" sz="1000" dirty="0">
                          <a:effectLst/>
                        </a:rPr>
                      </a:br>
                      <a:r>
                        <a:rPr lang="en-US" sz="1000" dirty="0">
                          <a:effectLst/>
                        </a:rPr>
                        <a:t>Otis</a:t>
                      </a:r>
                      <a:br>
                        <a:rPr lang="en-US" sz="1000" dirty="0">
                          <a:effectLst/>
                        </a:rPr>
                      </a:br>
                      <a:r>
                        <a:rPr lang="en-US" sz="1000" dirty="0">
                          <a:effectLst/>
                        </a:rPr>
                        <a:t>Pilar</a:t>
                      </a:r>
                      <a:br>
                        <a:rPr lang="en-US" sz="1000" dirty="0">
                          <a:effectLst/>
                        </a:rPr>
                      </a:br>
                      <a:r>
                        <a:rPr lang="en-US" sz="1000" dirty="0">
                          <a:effectLst/>
                        </a:rPr>
                        <a:t>Ramon</a:t>
                      </a:r>
                      <a:br>
                        <a:rPr lang="en-US" sz="1000" dirty="0">
                          <a:effectLst/>
                        </a:rPr>
                      </a:br>
                      <a:r>
                        <a:rPr lang="en-US" sz="1000" dirty="0">
                          <a:effectLst/>
                        </a:rPr>
                        <a:t>Selma</a:t>
                      </a:r>
                      <a:br>
                        <a:rPr lang="en-US" sz="1000" dirty="0">
                          <a:effectLst/>
                        </a:rPr>
                      </a:br>
                      <a:r>
                        <a:rPr lang="en-US" sz="1000" dirty="0">
                          <a:effectLst/>
                        </a:rPr>
                        <a:t>Todd</a:t>
                      </a:r>
                      <a:br>
                        <a:rPr lang="en-US" sz="1000" dirty="0">
                          <a:effectLst/>
                        </a:rPr>
                      </a:br>
                      <a:r>
                        <a:rPr lang="en-US" sz="1000" dirty="0">
                          <a:effectLst/>
                        </a:rPr>
                        <a:t>Veronica</a:t>
                      </a:r>
                      <a:br>
                        <a:rPr lang="en-US" sz="1000" dirty="0">
                          <a:effectLst/>
                        </a:rPr>
                      </a:br>
                      <a:r>
                        <a:rPr lang="en-US" sz="1000" dirty="0">
                          <a:effectLst/>
                        </a:rPr>
                        <a:t>Wiley</a:t>
                      </a:r>
                      <a:br>
                        <a:rPr lang="en-US" sz="1000" dirty="0">
                          <a:effectLst/>
                        </a:rPr>
                      </a:br>
                      <a:r>
                        <a:rPr lang="en-US" sz="1000" dirty="0" err="1">
                          <a:effectLst/>
                        </a:rPr>
                        <a:t>Xina</a:t>
                      </a:r>
                      <a:br>
                        <a:rPr lang="en-US" sz="1000" dirty="0">
                          <a:effectLst/>
                        </a:rPr>
                      </a:br>
                      <a:r>
                        <a:rPr lang="en-US" sz="1000" dirty="0">
                          <a:effectLst/>
                        </a:rPr>
                        <a:t>York</a:t>
                      </a:r>
                      <a:br>
                        <a:rPr lang="en-US" sz="1000" dirty="0">
                          <a:effectLst/>
                        </a:rPr>
                      </a:br>
                      <a:r>
                        <a:rPr lang="en-US" sz="1000" dirty="0">
                          <a:effectLst/>
                        </a:rPr>
                        <a:t>Zelda</a:t>
                      </a:r>
                    </a:p>
                  </a:txBody>
                  <a:tcPr marL="0" marR="0" marT="0" marB="0"/>
                </a:tc>
                <a:extLst>
                  <a:ext uri="{0D108BD9-81ED-4DB2-BD59-A6C34878D82A}">
                    <a16:rowId xmlns:a16="http://schemas.microsoft.com/office/drawing/2014/main" val="1674094229"/>
                  </a:ext>
                </a:extLst>
              </a:tr>
            </a:tbl>
          </a:graphicData>
        </a:graphic>
      </p:graphicFrame>
    </p:spTree>
    <p:extLst>
      <p:ext uri="{BB962C8B-B14F-4D97-AF65-F5344CB8AC3E}">
        <p14:creationId xmlns:p14="http://schemas.microsoft.com/office/powerpoint/2010/main" val="2998184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0AF-7BC0-46F9-8B2F-A5EFD70C574F}"/>
              </a:ext>
            </a:extLst>
          </p:cNvPr>
          <p:cNvSpPr>
            <a:spLocks noGrp="1"/>
          </p:cNvSpPr>
          <p:nvPr>
            <p:ph type="title"/>
          </p:nvPr>
        </p:nvSpPr>
        <p:spPr/>
        <p:txBody>
          <a:bodyPr/>
          <a:lstStyle/>
          <a:p>
            <a:r>
              <a:rPr lang="en-US" dirty="0">
                <a:cs typeface="Arial"/>
              </a:rPr>
              <a:t>Central Pacific Hurricane Names, up next </a:t>
            </a:r>
            <a:r>
              <a:rPr lang="en-US">
                <a:cs typeface="Arial"/>
              </a:rPr>
              <a:t>is Akoni</a:t>
            </a:r>
            <a:endParaRPr lang="en-US"/>
          </a:p>
        </p:txBody>
      </p:sp>
      <p:pic>
        <p:nvPicPr>
          <p:cNvPr id="6" name="Picture 6" descr="A screenshot of a cell phone&#10;&#10;Description generated with very high confidence">
            <a:extLst>
              <a:ext uri="{FF2B5EF4-FFF2-40B4-BE49-F238E27FC236}">
                <a16:creationId xmlns:a16="http://schemas.microsoft.com/office/drawing/2014/main" id="{AEFC53DB-B70D-4CE9-BD0E-CB38E4D41ACC}"/>
              </a:ext>
            </a:extLst>
          </p:cNvPr>
          <p:cNvPicPr>
            <a:picLocks noGrp="1" noChangeAspect="1"/>
          </p:cNvPicPr>
          <p:nvPr>
            <p:ph idx="1"/>
          </p:nvPr>
        </p:nvPicPr>
        <p:blipFill>
          <a:blip r:embed="rId2"/>
          <a:stretch>
            <a:fillRect/>
          </a:stretch>
        </p:blipFill>
        <p:spPr>
          <a:xfrm>
            <a:off x="1239439" y="2358479"/>
            <a:ext cx="9940300" cy="2917742"/>
          </a:xfrm>
          <a:prstGeom prst="rect">
            <a:avLst/>
          </a:prstGeom>
        </p:spPr>
      </p:pic>
    </p:spTree>
    <p:extLst>
      <p:ext uri="{BB962C8B-B14F-4D97-AF65-F5344CB8AC3E}">
        <p14:creationId xmlns:p14="http://schemas.microsoft.com/office/powerpoint/2010/main" val="3902331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7600-1B96-478A-8BA9-167A4FFD7C9F}"/>
              </a:ext>
            </a:extLst>
          </p:cNvPr>
          <p:cNvSpPr>
            <a:spLocks noGrp="1"/>
          </p:cNvSpPr>
          <p:nvPr>
            <p:ph type="title"/>
          </p:nvPr>
        </p:nvSpPr>
        <p:spPr/>
        <p:txBody>
          <a:bodyPr/>
          <a:lstStyle/>
          <a:p>
            <a:r>
              <a:rPr lang="en-US" dirty="0">
                <a:cs typeface="Arial"/>
              </a:rPr>
              <a:t>Ready For Disaster – KHON2 Special</a:t>
            </a:r>
            <a:br>
              <a:rPr lang="en-US" dirty="0">
                <a:cs typeface="Arial"/>
              </a:rPr>
            </a:br>
            <a:r>
              <a:rPr lang="en-US" dirty="0">
                <a:cs typeface="Arial"/>
              </a:rPr>
              <a:t>www.khon2.com</a:t>
            </a:r>
            <a:endParaRPr lang="en-US" dirty="0"/>
          </a:p>
        </p:txBody>
      </p:sp>
      <p:sp>
        <p:nvSpPr>
          <p:cNvPr id="3" name="Content Placeholder 2">
            <a:extLst>
              <a:ext uri="{FF2B5EF4-FFF2-40B4-BE49-F238E27FC236}">
                <a16:creationId xmlns:a16="http://schemas.microsoft.com/office/drawing/2014/main" id="{D73A35CA-F197-4DA0-9A15-BF04D14ABDE0}"/>
              </a:ext>
            </a:extLst>
          </p:cNvPr>
          <p:cNvSpPr>
            <a:spLocks noGrp="1"/>
          </p:cNvSpPr>
          <p:nvPr>
            <p:ph idx="1"/>
          </p:nvPr>
        </p:nvSpPr>
        <p:spPr>
          <a:xfrm>
            <a:off x="1373424" y="2090216"/>
            <a:ext cx="7796540" cy="3997828"/>
          </a:xfrm>
        </p:spPr>
        <p:txBody>
          <a:bodyPr/>
          <a:lstStyle/>
          <a:p>
            <a:pPr marL="344170" indent="-344170"/>
            <a:r>
              <a:rPr lang="en-US" b="1" dirty="0">
                <a:cs typeface="Arial"/>
              </a:rPr>
              <a:t>Part 1: </a:t>
            </a:r>
            <a:r>
              <a:rPr lang="en-US" b="1" dirty="0">
                <a:cs typeface="Arial"/>
                <a:hlinkClick r:id="rId2"/>
              </a:rPr>
              <a:t>No-notice emergencies</a:t>
            </a:r>
          </a:p>
          <a:p>
            <a:pPr marL="344170" indent="-344170"/>
            <a:r>
              <a:rPr lang="en-US" b="1" dirty="0">
                <a:cs typeface="Arial"/>
              </a:rPr>
              <a:t>Part 2: </a:t>
            </a:r>
            <a:r>
              <a:rPr lang="en-US" b="1" dirty="0">
                <a:cs typeface="Arial"/>
                <a:hlinkClick r:id="rId3"/>
              </a:rPr>
              <a:t>Your emergency kit essentials</a:t>
            </a:r>
          </a:p>
          <a:p>
            <a:pPr marL="344170" indent="-344170"/>
            <a:r>
              <a:rPr lang="en-US" b="1" dirty="0">
                <a:cs typeface="Arial"/>
              </a:rPr>
              <a:t>Part 3: </a:t>
            </a:r>
            <a:r>
              <a:rPr lang="en-US" b="1" dirty="0">
                <a:cs typeface="Arial"/>
                <a:hlinkClick r:id="rId4"/>
              </a:rPr>
              <a:t>Make an emergency plan</a:t>
            </a:r>
          </a:p>
          <a:p>
            <a:pPr marL="344170" indent="-344170"/>
            <a:r>
              <a:rPr lang="en-US" b="1" dirty="0">
                <a:cs typeface="Arial"/>
              </a:rPr>
              <a:t>Part 4: </a:t>
            </a:r>
            <a:r>
              <a:rPr lang="en-US" b="1" dirty="0">
                <a:cs typeface="Arial"/>
                <a:hlinkClick r:id="rId5"/>
              </a:rPr>
              <a:t>Hurricanes and tsunamis</a:t>
            </a:r>
          </a:p>
          <a:p>
            <a:pPr marL="344170" indent="-344170"/>
            <a:r>
              <a:rPr lang="en-US" b="1" dirty="0">
                <a:cs typeface="Arial"/>
              </a:rPr>
              <a:t>Part 5: </a:t>
            </a:r>
            <a:r>
              <a:rPr lang="en-US" b="1" dirty="0">
                <a:cs typeface="Arial"/>
                <a:hlinkClick r:id="rId6"/>
              </a:rPr>
              <a:t>Key takeaways</a:t>
            </a:r>
            <a:endParaRPr lang="en-US" b="1" dirty="0">
              <a:cs typeface="Arial"/>
            </a:endParaRPr>
          </a:p>
        </p:txBody>
      </p:sp>
      <p:pic>
        <p:nvPicPr>
          <p:cNvPr id="4" name="Picture 4">
            <a:extLst>
              <a:ext uri="{FF2B5EF4-FFF2-40B4-BE49-F238E27FC236}">
                <a16:creationId xmlns:a16="http://schemas.microsoft.com/office/drawing/2014/main" id="{F04BD11E-7266-4DE7-AEB9-DFE6B2F08F54}"/>
              </a:ext>
            </a:extLst>
          </p:cNvPr>
          <p:cNvPicPr>
            <a:picLocks noChangeAspect="1"/>
          </p:cNvPicPr>
          <p:nvPr/>
        </p:nvPicPr>
        <p:blipFill>
          <a:blip r:embed="rId7"/>
          <a:stretch>
            <a:fillRect/>
          </a:stretch>
        </p:blipFill>
        <p:spPr>
          <a:xfrm>
            <a:off x="6539753" y="2386339"/>
            <a:ext cx="4229100" cy="3910760"/>
          </a:xfrm>
          <a:prstGeom prst="rect">
            <a:avLst/>
          </a:prstGeom>
        </p:spPr>
      </p:pic>
    </p:spTree>
    <p:extLst>
      <p:ext uri="{BB962C8B-B14F-4D97-AF65-F5344CB8AC3E}">
        <p14:creationId xmlns:p14="http://schemas.microsoft.com/office/powerpoint/2010/main" val="42922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EC53-DC3E-4120-A132-87699B97BD10}"/>
              </a:ext>
            </a:extLst>
          </p:cNvPr>
          <p:cNvSpPr>
            <a:spLocks noGrp="1"/>
          </p:cNvSpPr>
          <p:nvPr>
            <p:ph type="title"/>
          </p:nvPr>
        </p:nvSpPr>
        <p:spPr/>
        <p:txBody>
          <a:bodyPr/>
          <a:lstStyle/>
          <a:p>
            <a:r>
              <a:rPr lang="en-US" dirty="0">
                <a:cs typeface="Arial"/>
              </a:rPr>
              <a:t>Ready for Disaster</a:t>
            </a:r>
            <a:endParaRPr lang="en-US" dirty="0"/>
          </a:p>
        </p:txBody>
      </p:sp>
      <p:sp>
        <p:nvSpPr>
          <p:cNvPr id="3" name="Content Placeholder 2">
            <a:extLst>
              <a:ext uri="{FF2B5EF4-FFF2-40B4-BE49-F238E27FC236}">
                <a16:creationId xmlns:a16="http://schemas.microsoft.com/office/drawing/2014/main" id="{B00D28F4-2474-4790-BEB5-5BE80BD698FE}"/>
              </a:ext>
            </a:extLst>
          </p:cNvPr>
          <p:cNvSpPr>
            <a:spLocks noGrp="1"/>
          </p:cNvSpPr>
          <p:nvPr>
            <p:ph idx="1"/>
          </p:nvPr>
        </p:nvSpPr>
        <p:spPr>
          <a:xfrm>
            <a:off x="2346879" y="1472996"/>
            <a:ext cx="8548380" cy="4688708"/>
          </a:xfrm>
        </p:spPr>
        <p:txBody>
          <a:bodyPr>
            <a:normAutofit fontScale="55000" lnSpcReduction="20000"/>
          </a:bodyPr>
          <a:lstStyle/>
          <a:p>
            <a:pPr marL="344170" indent="-344170"/>
            <a:r>
              <a:rPr lang="en-US" dirty="0">
                <a:cs typeface="Arial"/>
              </a:rPr>
              <a:t>Using the hurricane-season guideline of 14 days of supplies as a year-round, all-emergency approach covers most of the bases in terms of supplies.</a:t>
            </a:r>
          </a:p>
          <a:p>
            <a:pPr marL="344170" indent="-344170"/>
            <a:r>
              <a:rPr lang="en-US" dirty="0">
                <a:cs typeface="Arial"/>
              </a:rPr>
              <a:t>Please remember these key takeaways that will help in a broad range of emergencies:</a:t>
            </a:r>
          </a:p>
          <a:p>
            <a:pPr marL="344170" indent="-344170"/>
            <a:r>
              <a:rPr lang="en-US" b="1" dirty="0">
                <a:cs typeface="Arial"/>
                <a:hlinkClick r:id="rId2"/>
              </a:rPr>
              <a:t>For a no-notice attack emergency:</a:t>
            </a:r>
            <a:r>
              <a:rPr lang="en-US" b="1" dirty="0">
                <a:cs typeface="Arial"/>
              </a:rPr>
              <a:t> Get inside. Stay inside. Stay tuned for safety updates.</a:t>
            </a:r>
            <a:endParaRPr lang="en-US" dirty="0">
              <a:cs typeface="Arial"/>
            </a:endParaRPr>
          </a:p>
          <a:p>
            <a:pPr marL="344170" indent="-344170"/>
            <a:r>
              <a:rPr lang="en-US" b="1" dirty="0">
                <a:cs typeface="Arial"/>
                <a:hlinkClick r:id="rId3"/>
              </a:rPr>
              <a:t>Start building those supply kits</a:t>
            </a:r>
            <a:r>
              <a:rPr lang="en-US" b="1" dirty="0">
                <a:cs typeface="Arial"/>
              </a:rPr>
              <a:t>, at the very least "go kits" with a day's worth of water, food and supplies.</a:t>
            </a:r>
            <a:endParaRPr lang="en-US" dirty="0">
              <a:cs typeface="Arial"/>
            </a:endParaRPr>
          </a:p>
          <a:p>
            <a:pPr marL="344170" indent="-344170"/>
            <a:r>
              <a:rPr lang="en-US" dirty="0">
                <a:cs typeface="Arial"/>
              </a:rPr>
              <a:t>Start stockpiling a stay kit with 14 days worth of everything from food and water to tools, pet supplies and medications. Keep your car fueled up, too.</a:t>
            </a:r>
          </a:p>
          <a:p>
            <a:pPr marL="344170" indent="-344170"/>
            <a:r>
              <a:rPr lang="en-US" b="1" dirty="0">
                <a:cs typeface="Arial"/>
                <a:hlinkClick r:id="rId4"/>
              </a:rPr>
              <a:t>Sit down with your family and plan ahead.</a:t>
            </a:r>
            <a:r>
              <a:rPr lang="en-US" b="1" dirty="0">
                <a:cs typeface="Arial"/>
              </a:rPr>
              <a:t> Go over how you'll stay in touch, along with who else can be emergency contacts, especially outside your area, like another island or the mainland.</a:t>
            </a:r>
            <a:endParaRPr lang="en-US" dirty="0">
              <a:cs typeface="Arial"/>
            </a:endParaRPr>
          </a:p>
          <a:p>
            <a:pPr marL="344170" indent="-344170"/>
            <a:r>
              <a:rPr lang="en-US" dirty="0">
                <a:cs typeface="Arial"/>
              </a:rPr>
              <a:t>Find out how your school, kupuna care home, even pet daycare will handle an emergency.</a:t>
            </a:r>
          </a:p>
          <a:p>
            <a:pPr marL="344170" indent="-344170"/>
            <a:r>
              <a:rPr lang="en-US" dirty="0">
                <a:cs typeface="Arial"/>
              </a:rPr>
              <a:t>Know which room of your home is the best for sheltering in place.</a:t>
            </a:r>
          </a:p>
          <a:p>
            <a:pPr marL="344170" indent="-344170"/>
            <a:r>
              <a:rPr lang="en-US" dirty="0">
                <a:cs typeface="Arial"/>
              </a:rPr>
              <a:t>Know ahead of time if you live or work in </a:t>
            </a:r>
            <a:r>
              <a:rPr lang="en-US" b="1" dirty="0">
                <a:cs typeface="Arial"/>
                <a:hlinkClick r:id="rId5"/>
              </a:rPr>
              <a:t>a tsunami evacuation zone</a:t>
            </a:r>
            <a:r>
              <a:rPr lang="en-US" b="1" dirty="0">
                <a:cs typeface="Arial"/>
              </a:rPr>
              <a:t>.</a:t>
            </a:r>
            <a:endParaRPr lang="en-US" dirty="0">
              <a:cs typeface="Arial"/>
            </a:endParaRPr>
          </a:p>
          <a:p>
            <a:pPr marL="344170" indent="-344170"/>
            <a:r>
              <a:rPr lang="en-US" dirty="0">
                <a:cs typeface="Arial"/>
              </a:rPr>
              <a:t>If it's overwhelming, start simple with the “go kit” and an emergency contact list.</a:t>
            </a:r>
          </a:p>
          <a:p>
            <a:pPr marL="344170" indent="-344170"/>
            <a:endParaRPr lang="en-US" dirty="0">
              <a:cs typeface="Arial"/>
            </a:endParaRPr>
          </a:p>
        </p:txBody>
      </p:sp>
    </p:spTree>
    <p:extLst>
      <p:ext uri="{BB962C8B-B14F-4D97-AF65-F5344CB8AC3E}">
        <p14:creationId xmlns:p14="http://schemas.microsoft.com/office/powerpoint/2010/main" val="3998768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8EC0C1"/>
                </a:solidFill>
                <a:effectLst/>
                <a:uLnTx/>
                <a:uFillTx/>
                <a:latin typeface="Wingdings 3" panose="05040102010807070707" pitchFamily="18" charset="2"/>
                <a:ea typeface="+mn-ea"/>
                <a:cs typeface="+mn-cs"/>
              </a:rPr>
              <a:t>z</a:t>
            </a:r>
            <a:endParaRPr kumimoji="0" lang="en-US" sz="2400" b="0" i="0" u="none" strike="noStrike" kern="1200" cap="none" spc="0" normalizeH="0" baseline="0" noProof="0" dirty="0">
              <a:ln>
                <a:noFill/>
              </a:ln>
              <a:solidFill>
                <a:srgbClr val="8EC0C1"/>
              </a:solidFill>
              <a:effectLst/>
              <a:uLnTx/>
              <a:uFillTx/>
              <a:latin typeface="MS Shell Dlg 2" panose="020B0604030504040204" pitchFamily="34" charset="0"/>
              <a:ea typeface="+mn-ea"/>
              <a:cs typeface="+mn-cs"/>
            </a:endParaRPr>
          </a:p>
        </p:txBody>
      </p:sp>
      <p:sp useBgFill="1">
        <p:nvSpPr>
          <p:cNvPr id="23" name="Rectangle 22">
            <a:extLst>
              <a:ext uri="{FF2B5EF4-FFF2-40B4-BE49-F238E27FC236}">
                <a16:creationId xmlns:a16="http://schemas.microsoft.com/office/drawing/2014/main" id="{147E635D-C3B4-465B-AF24-991B6BF63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4A0623D0-396B-499E-BBFB-C17F1BB0F2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 name="Picture 4" descr="A picture containing orange, sky, outdoor, building&#10;&#10;Description generated with very high confidence">
            <a:extLst>
              <a:ext uri="{FF2B5EF4-FFF2-40B4-BE49-F238E27FC236}">
                <a16:creationId xmlns:a16="http://schemas.microsoft.com/office/drawing/2014/main" id="{470A4752-0A5D-4112-B724-9C6F3CC2E918}"/>
              </a:ext>
            </a:extLst>
          </p:cNvPr>
          <p:cNvPicPr>
            <a:picLocks noChangeAspect="1"/>
          </p:cNvPicPr>
          <p:nvPr/>
        </p:nvPicPr>
        <p:blipFill rotWithShape="1">
          <a:blip r:embed="rId4">
            <a:alphaModFix amt="35000"/>
            <a:extLst/>
          </a:blip>
          <a:srcRect t="28633" r="-1" b="15115"/>
          <a:stretch/>
        </p:blipFill>
        <p:spPr>
          <a:xfrm>
            <a:off x="19965" y="-2"/>
            <a:ext cx="12191695" cy="6858000"/>
          </a:xfrm>
          <a:prstGeom prst="rect">
            <a:avLst/>
          </a:prstGeom>
        </p:spPr>
      </p:pic>
      <p:pic>
        <p:nvPicPr>
          <p:cNvPr id="27" name="Picture 26">
            <a:extLst>
              <a:ext uri="{FF2B5EF4-FFF2-40B4-BE49-F238E27FC236}">
                <a16:creationId xmlns:a16="http://schemas.microsoft.com/office/drawing/2014/main" id="{21AF192C-698D-4635-9C9F-F9769A56A9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9" name="TextBox 28">
            <a:extLst>
              <a:ext uri="{FF2B5EF4-FFF2-40B4-BE49-F238E27FC236}">
                <a16:creationId xmlns:a16="http://schemas.microsoft.com/office/drawing/2014/main" id="{DDD895F6-ABBE-47EC-9EC6-1C894B5CF34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4189" y="3265639"/>
            <a:ext cx="415636" cy="461665"/>
          </a:xfrm>
          <a:prstGeom prst="rect">
            <a:avLst/>
          </a:prstGeom>
          <a:noFill/>
        </p:spPr>
        <p:txBody>
          <a:bodyPr wrap="square" rtlCol="0" anchor="t">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8EC0C1"/>
              </a:solidFill>
              <a:effectLst/>
              <a:uLnTx/>
              <a:uFillTx/>
              <a:latin typeface="Wingdings 3"/>
              <a:ea typeface="+mn-ea"/>
              <a:cs typeface="+mn-cs"/>
              <a:sym typeface="Wingdings 3"/>
            </a:endParaRPr>
          </a:p>
        </p:txBody>
      </p:sp>
      <p:sp>
        <p:nvSpPr>
          <p:cNvPr id="2" name="Title 1">
            <a:extLst>
              <a:ext uri="{FF2B5EF4-FFF2-40B4-BE49-F238E27FC236}">
                <a16:creationId xmlns:a16="http://schemas.microsoft.com/office/drawing/2014/main" id="{3E32C7A2-0C92-47BA-9289-22EF1DC0D5BF}"/>
              </a:ext>
            </a:extLst>
          </p:cNvPr>
          <p:cNvSpPr>
            <a:spLocks noGrp="1"/>
          </p:cNvSpPr>
          <p:nvPr>
            <p:ph type="title"/>
          </p:nvPr>
        </p:nvSpPr>
        <p:spPr>
          <a:xfrm>
            <a:off x="2292054" y="3428998"/>
            <a:ext cx="5816024" cy="2623459"/>
          </a:xfrm>
        </p:spPr>
        <p:txBody>
          <a:bodyPr vert="horz" lIns="91440" tIns="45720" rIns="91440" bIns="45720" rtlCol="0" anchor="t">
            <a:normAutofit/>
          </a:bodyPr>
          <a:lstStyle/>
          <a:p>
            <a:r>
              <a:rPr lang="en-US" sz="6600" dirty="0" err="1"/>
              <a:t>Mahalos</a:t>
            </a:r>
            <a:r>
              <a:rPr lang="en-US" sz="6600" dirty="0"/>
              <a:t>!</a:t>
            </a:r>
          </a:p>
        </p:txBody>
      </p:sp>
      <p:sp>
        <p:nvSpPr>
          <p:cNvPr id="3" name="Content Placeholder 2">
            <a:extLst>
              <a:ext uri="{FF2B5EF4-FFF2-40B4-BE49-F238E27FC236}">
                <a16:creationId xmlns:a16="http://schemas.microsoft.com/office/drawing/2014/main" id="{1E498CAD-1A69-4D15-A026-576B0C6AF2D7}"/>
              </a:ext>
            </a:extLst>
          </p:cNvPr>
          <p:cNvSpPr>
            <a:spLocks noGrp="1"/>
          </p:cNvSpPr>
          <p:nvPr>
            <p:ph idx="1"/>
          </p:nvPr>
        </p:nvSpPr>
        <p:spPr>
          <a:xfrm>
            <a:off x="2451093" y="2268786"/>
            <a:ext cx="5676648" cy="1160213"/>
          </a:xfrm>
        </p:spPr>
        <p:txBody>
          <a:bodyPr vert="horz" lIns="91440" tIns="0" rIns="91440" bIns="45720" rtlCol="0" anchor="b">
            <a:normAutofit/>
          </a:bodyPr>
          <a:lstStyle/>
          <a:p>
            <a:pPr marL="0" indent="0" algn="r">
              <a:buNone/>
            </a:pPr>
            <a:r>
              <a:rPr lang="en-US"/>
              <a:t>Any Questions? </a:t>
            </a:r>
          </a:p>
        </p:txBody>
      </p:sp>
      <p:sp>
        <p:nvSpPr>
          <p:cNvPr id="31" name="Rectangle 30">
            <a:extLst>
              <a:ext uri="{FF2B5EF4-FFF2-40B4-BE49-F238E27FC236}">
                <a16:creationId xmlns:a16="http://schemas.microsoft.com/office/drawing/2014/main" id="{14E56C4B-C9E0-4F01-AF43-E69279A06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8C654A17-56DA-4921-A42B-DE255FA66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9336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D05B97-3AB0-4CCC-8CCD-DBB44B7FAF73}"/>
              </a:ext>
            </a:extLst>
          </p:cNvPr>
          <p:cNvSpPr>
            <a:spLocks noGrp="1"/>
          </p:cNvSpPr>
          <p:nvPr>
            <p:ph type="ctrTitle"/>
          </p:nvPr>
        </p:nvSpPr>
        <p:spPr>
          <a:xfrm>
            <a:off x="933691" y="879295"/>
            <a:ext cx="10324618" cy="2387600"/>
          </a:xfrm>
        </p:spPr>
        <p:txBody>
          <a:bodyPr>
            <a:normAutofit/>
          </a:bodyPr>
          <a:lstStyle/>
          <a:p>
            <a:r>
              <a:rPr lang="en-US" b="1" dirty="0">
                <a:solidFill>
                  <a:srgbClr val="FFFF00"/>
                </a:solidFill>
                <a:latin typeface="Gill Sans MT" panose="020B0502020104020203" pitchFamily="34" charset="0"/>
              </a:rPr>
              <a:t>Emergency Preparedness</a:t>
            </a:r>
            <a:br>
              <a:rPr lang="en-US" b="1" dirty="0">
                <a:solidFill>
                  <a:srgbClr val="FFFF00"/>
                </a:solidFill>
                <a:latin typeface="Gill Sans MT" panose="020B0502020104020203" pitchFamily="34" charset="0"/>
              </a:rPr>
            </a:br>
            <a:r>
              <a:rPr lang="en-US" sz="3600" b="1" dirty="0">
                <a:solidFill>
                  <a:srgbClr val="FFFF00"/>
                </a:solidFill>
                <a:latin typeface="Gill Sans MT" panose="020B0502020104020203" pitchFamily="34" charset="0"/>
              </a:rPr>
              <a:t>Hospital Perspective</a:t>
            </a:r>
          </a:p>
        </p:txBody>
      </p:sp>
      <p:sp>
        <p:nvSpPr>
          <p:cNvPr id="12" name="Subtitle 2">
            <a:extLst>
              <a:ext uri="{FF2B5EF4-FFF2-40B4-BE49-F238E27FC236}">
                <a16:creationId xmlns:a16="http://schemas.microsoft.com/office/drawing/2014/main" id="{B36F403C-7FB5-437D-984B-367DDE4CD61F}"/>
              </a:ext>
            </a:extLst>
          </p:cNvPr>
          <p:cNvSpPr txBox="1">
            <a:spLocks/>
          </p:cNvSpPr>
          <p:nvPr/>
        </p:nvSpPr>
        <p:spPr>
          <a:xfrm>
            <a:off x="1524000" y="429651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uLnTx/>
                <a:uFillTx/>
                <a:latin typeface="Gill Sans MT" panose="020B0502020104020203" pitchFamily="34" charset="0"/>
                <a:ea typeface="+mn-ea"/>
                <a:cs typeface="+mn-cs"/>
              </a:rPr>
              <a:t>Richard Kirchner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uLnTx/>
                <a:uFillTx/>
                <a:latin typeface="Gill Sans MT" panose="020B0502020104020203" pitchFamily="34" charset="0"/>
                <a:ea typeface="+mn-ea"/>
                <a:cs typeface="+mn-cs"/>
              </a:rPr>
              <a:t>Director of Facilities / Emergency Manager – Adventist Health Castle </a:t>
            </a:r>
          </a:p>
        </p:txBody>
      </p:sp>
    </p:spTree>
    <p:extLst>
      <p:ext uri="{BB962C8B-B14F-4D97-AF65-F5344CB8AC3E}">
        <p14:creationId xmlns:p14="http://schemas.microsoft.com/office/powerpoint/2010/main" val="2672156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3">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289A83-2690-4946-84F2-C71143B073EC}"/>
              </a:ext>
            </a:extLst>
          </p:cNvPr>
          <p:cNvPicPr>
            <a:picLocks noChangeAspect="1"/>
          </p:cNvPicPr>
          <p:nvPr/>
        </p:nvPicPr>
        <p:blipFill rotWithShape="1">
          <a:blip r:embed="rId3">
            <a:extLst/>
          </a:blip>
          <a:srcRect t="16638" r="2" b="16238"/>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7" name="Picture 6">
            <a:extLst>
              <a:ext uri="{FF2B5EF4-FFF2-40B4-BE49-F238E27FC236}">
                <a16:creationId xmlns:a16="http://schemas.microsoft.com/office/drawing/2014/main" id="{A9778C6F-0A00-495A-9B48-6FF2C7F7270A}"/>
              </a:ext>
            </a:extLst>
          </p:cNvPr>
          <p:cNvPicPr>
            <a:picLocks noChangeAspect="1"/>
          </p:cNvPicPr>
          <p:nvPr/>
        </p:nvPicPr>
        <p:blipFill rotWithShape="1">
          <a:blip r:embed="rId4">
            <a:extLst>
              <a:ext uri="{28A0092B-C50C-407E-A947-70E740481C1C}">
                <a14:useLocalDpi xmlns:a14="http://schemas.microsoft.com/office/drawing/2010/main" val="0"/>
              </a:ext>
            </a:extLst>
          </a:blip>
          <a:srcRect t="39261" r="-2" b="9345"/>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49"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D6E567-6530-492F-8AD8-4491CB859F9F}"/>
              </a:ext>
            </a:extLst>
          </p:cNvPr>
          <p:cNvSpPr>
            <a:spLocks noGrp="1"/>
          </p:cNvSpPr>
          <p:nvPr>
            <p:ph type="title"/>
          </p:nvPr>
        </p:nvSpPr>
        <p:spPr>
          <a:xfrm>
            <a:off x="838200" y="365125"/>
            <a:ext cx="10515600" cy="1325563"/>
          </a:xfrm>
        </p:spPr>
        <p:txBody>
          <a:bodyPr>
            <a:normAutofit/>
          </a:bodyPr>
          <a:lstStyle/>
          <a:p>
            <a:r>
              <a:rPr lang="en-US">
                <a:solidFill>
                  <a:schemeClr val="bg1"/>
                </a:solidFill>
                <a:latin typeface="Gill Sans MT" panose="020B0502020104020203" pitchFamily="34" charset="0"/>
              </a:rPr>
              <a:t>Intro</a:t>
            </a:r>
          </a:p>
        </p:txBody>
      </p:sp>
      <p:sp>
        <p:nvSpPr>
          <p:cNvPr id="3" name="Content Placeholder 2">
            <a:extLst>
              <a:ext uri="{FF2B5EF4-FFF2-40B4-BE49-F238E27FC236}">
                <a16:creationId xmlns:a16="http://schemas.microsoft.com/office/drawing/2014/main" id="{7EE7745D-BBAC-4CF5-9A93-7C08BF41AA0C}"/>
              </a:ext>
            </a:extLst>
          </p:cNvPr>
          <p:cNvSpPr>
            <a:spLocks noGrp="1"/>
          </p:cNvSpPr>
          <p:nvPr>
            <p:ph idx="1"/>
          </p:nvPr>
        </p:nvSpPr>
        <p:spPr>
          <a:xfrm>
            <a:off x="191912" y="2015406"/>
            <a:ext cx="5744068" cy="4065986"/>
          </a:xfrm>
        </p:spPr>
        <p:txBody>
          <a:bodyPr anchor="t">
            <a:normAutofit/>
          </a:bodyPr>
          <a:lstStyle/>
          <a:p>
            <a:r>
              <a:rPr lang="en-US" dirty="0">
                <a:latin typeface="Gill Sans MT" panose="020B0502020104020203" pitchFamily="34" charset="0"/>
              </a:rPr>
              <a:t>Submarine Officer - nuclear trained</a:t>
            </a:r>
          </a:p>
          <a:p>
            <a:r>
              <a:rPr lang="en-US" dirty="0">
                <a:latin typeface="Gill Sans MT" panose="020B0502020104020203" pitchFamily="34" charset="0"/>
              </a:rPr>
              <a:t>Emergency Manager – Navy Nuclear Propulsion Program, Yokosuka Japan </a:t>
            </a:r>
          </a:p>
          <a:p>
            <a:r>
              <a:rPr lang="en-US" dirty="0">
                <a:latin typeface="Gill Sans MT" panose="020B0502020104020203" pitchFamily="34" charset="0"/>
              </a:rPr>
              <a:t>Director of Facilities / Emergency Manager - Adventist Health Castle</a:t>
            </a:r>
          </a:p>
        </p:txBody>
      </p:sp>
    </p:spTree>
    <p:extLst>
      <p:ext uri="{BB962C8B-B14F-4D97-AF65-F5344CB8AC3E}">
        <p14:creationId xmlns:p14="http://schemas.microsoft.com/office/powerpoint/2010/main" val="357754426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444B8D6-2CB8-47BB-A93B-F330DD419C07}"/>
              </a:ext>
            </a:extLst>
          </p:cNvPr>
          <p:cNvSpPr txBox="1">
            <a:spLocks/>
          </p:cNvSpPr>
          <p:nvPr/>
        </p:nvSpPr>
        <p:spPr>
          <a:xfrm>
            <a:off x="693218" y="4819951"/>
            <a:ext cx="2311400" cy="815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Hazards?</a:t>
            </a:r>
          </a:p>
        </p:txBody>
      </p:sp>
      <p:pic>
        <p:nvPicPr>
          <p:cNvPr id="10" name="Picture 9">
            <a:extLst>
              <a:ext uri="{FF2B5EF4-FFF2-40B4-BE49-F238E27FC236}">
                <a16:creationId xmlns:a16="http://schemas.microsoft.com/office/drawing/2014/main" id="{006951D1-E42F-4661-A2A4-63D5823BF506}"/>
              </a:ext>
            </a:extLst>
          </p:cNvPr>
          <p:cNvPicPr>
            <a:picLocks noChangeAspect="1"/>
          </p:cNvPicPr>
          <p:nvPr/>
        </p:nvPicPr>
        <p:blipFill rotWithShape="1">
          <a:blip r:embed="rId3">
            <a:extLst>
              <a:ext uri="{28A0092B-C50C-407E-A947-70E740481C1C}">
                <a14:useLocalDpi xmlns:a14="http://schemas.microsoft.com/office/drawing/2010/main" val="0"/>
              </a:ext>
            </a:extLst>
          </a:blip>
          <a:srcRect l="11376" t="1411" r="6706" b="9232"/>
          <a:stretch/>
        </p:blipFill>
        <p:spPr>
          <a:xfrm>
            <a:off x="3420535" y="0"/>
            <a:ext cx="8231522" cy="6773333"/>
          </a:xfrm>
          <a:prstGeom prst="rect">
            <a:avLst/>
          </a:prstGeom>
          <a:effectLst>
            <a:softEdge rad="88900"/>
          </a:effectLst>
        </p:spPr>
      </p:pic>
      <p:pic>
        <p:nvPicPr>
          <p:cNvPr id="11" name="Picture 10">
            <a:extLst>
              <a:ext uri="{FF2B5EF4-FFF2-40B4-BE49-F238E27FC236}">
                <a16:creationId xmlns:a16="http://schemas.microsoft.com/office/drawing/2014/main" id="{18F1128E-4A0B-4318-9AE4-F5F1F08E2F86}"/>
              </a:ext>
            </a:extLst>
          </p:cNvPr>
          <p:cNvPicPr>
            <a:picLocks noChangeAspect="1"/>
          </p:cNvPicPr>
          <p:nvPr/>
        </p:nvPicPr>
        <p:blipFill>
          <a:blip r:embed="rId4"/>
          <a:stretch>
            <a:fillRect/>
          </a:stretch>
        </p:blipFill>
        <p:spPr>
          <a:xfrm>
            <a:off x="277300" y="211621"/>
            <a:ext cx="6195650" cy="4123312"/>
          </a:xfrm>
          <a:prstGeom prst="rect">
            <a:avLst/>
          </a:prstGeom>
          <a:effectLst>
            <a:softEdge rad="114300"/>
          </a:effectLst>
        </p:spPr>
      </p:pic>
      <p:cxnSp>
        <p:nvCxnSpPr>
          <p:cNvPr id="12" name="Straight Arrow Connector 11">
            <a:extLst>
              <a:ext uri="{FF2B5EF4-FFF2-40B4-BE49-F238E27FC236}">
                <a16:creationId xmlns:a16="http://schemas.microsoft.com/office/drawing/2014/main" id="{C32CB1FA-CDE3-439F-97FE-AEB7D450E3F2}"/>
              </a:ext>
            </a:extLst>
          </p:cNvPr>
          <p:cNvCxnSpPr/>
          <p:nvPr/>
        </p:nvCxnSpPr>
        <p:spPr>
          <a:xfrm>
            <a:off x="6308203" y="3553428"/>
            <a:ext cx="2060293" cy="1064871"/>
          </a:xfrm>
          <a:prstGeom prst="straightConnector1">
            <a:avLst/>
          </a:prstGeom>
          <a:noFill/>
          <a:ln w="139700" cap="flat" cmpd="sng" algn="ctr">
            <a:solidFill>
              <a:srgbClr val="FFFF00"/>
            </a:solidFill>
            <a:prstDash val="solid"/>
            <a:miter lim="800000"/>
            <a:tailEnd type="triangle"/>
          </a:ln>
          <a:effectLst/>
        </p:spPr>
      </p:cxnSp>
    </p:spTree>
    <p:extLst>
      <p:ext uri="{BB962C8B-B14F-4D97-AF65-F5344CB8AC3E}">
        <p14:creationId xmlns:p14="http://schemas.microsoft.com/office/powerpoint/2010/main" val="3053500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8B87FF-F6ED-41A1-B2D1-A3EEC165AADB}"/>
              </a:ext>
            </a:extLst>
          </p:cNvPr>
          <p:cNvPicPr>
            <a:picLocks noChangeAspect="1"/>
          </p:cNvPicPr>
          <p:nvPr/>
        </p:nvPicPr>
        <p:blipFill>
          <a:blip r:embed="rId3"/>
          <a:stretch>
            <a:fillRect/>
          </a:stretch>
        </p:blipFill>
        <p:spPr>
          <a:xfrm>
            <a:off x="247867" y="214653"/>
            <a:ext cx="7593745" cy="6475513"/>
          </a:xfrm>
          <a:prstGeom prst="rect">
            <a:avLst/>
          </a:prstGeom>
          <a:effectLst>
            <a:softEdge rad="88900"/>
          </a:effectLst>
        </p:spPr>
      </p:pic>
      <p:pic>
        <p:nvPicPr>
          <p:cNvPr id="3" name="Picture 2">
            <a:extLst>
              <a:ext uri="{FF2B5EF4-FFF2-40B4-BE49-F238E27FC236}">
                <a16:creationId xmlns:a16="http://schemas.microsoft.com/office/drawing/2014/main" id="{F297C20B-89C9-4A23-BEE1-AC049FE8A1F1}"/>
              </a:ext>
            </a:extLst>
          </p:cNvPr>
          <p:cNvPicPr>
            <a:picLocks noChangeAspect="1"/>
          </p:cNvPicPr>
          <p:nvPr/>
        </p:nvPicPr>
        <p:blipFill>
          <a:blip r:embed="rId4"/>
          <a:stretch>
            <a:fillRect/>
          </a:stretch>
        </p:blipFill>
        <p:spPr>
          <a:xfrm>
            <a:off x="7276951" y="1226626"/>
            <a:ext cx="4915049" cy="5463540"/>
          </a:xfrm>
          <a:prstGeom prst="rect">
            <a:avLst/>
          </a:prstGeom>
          <a:effectLst>
            <a:softEdge rad="88900"/>
          </a:effectLst>
        </p:spPr>
      </p:pic>
      <p:pic>
        <p:nvPicPr>
          <p:cNvPr id="4" name="Content Placeholder 4">
            <a:extLst>
              <a:ext uri="{FF2B5EF4-FFF2-40B4-BE49-F238E27FC236}">
                <a16:creationId xmlns:a16="http://schemas.microsoft.com/office/drawing/2014/main" id="{BC662E21-5C43-45F2-A083-AD720BE54D2D}"/>
              </a:ext>
            </a:extLst>
          </p:cNvPr>
          <p:cNvPicPr>
            <a:picLocks noChangeAspect="1"/>
          </p:cNvPicPr>
          <p:nvPr/>
        </p:nvPicPr>
        <p:blipFill rotWithShape="1">
          <a:blip r:embed="rId5">
            <a:extLst>
              <a:ext uri="{28A0092B-C50C-407E-A947-70E740481C1C}">
                <a14:useLocalDpi xmlns:a14="http://schemas.microsoft.com/office/drawing/2010/main" val="0"/>
              </a:ext>
            </a:extLst>
          </a:blip>
          <a:srcRect t="17040" b="39639"/>
          <a:stretch/>
        </p:blipFill>
        <p:spPr>
          <a:xfrm>
            <a:off x="3322682" y="2525085"/>
            <a:ext cx="3954269" cy="3045391"/>
          </a:xfrm>
          <a:prstGeom prst="rect">
            <a:avLst/>
          </a:prstGeom>
          <a:effectLst>
            <a:softEdge rad="101600"/>
          </a:effectLst>
        </p:spPr>
      </p:pic>
    </p:spTree>
    <p:extLst>
      <p:ext uri="{BB962C8B-B14F-4D97-AF65-F5344CB8AC3E}">
        <p14:creationId xmlns:p14="http://schemas.microsoft.com/office/powerpoint/2010/main" val="2541715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74000">
              <a:schemeClr val="accent1">
                <a:lumMod val="45000"/>
                <a:lumOff val="55000"/>
              </a:schemeClr>
            </a:gs>
            <a:gs pos="83000">
              <a:schemeClr val="accent1">
                <a:lumMod val="45000"/>
                <a:lumOff val="55000"/>
              </a:schemeClr>
            </a:gs>
            <a:gs pos="100000">
              <a:schemeClr val="bg2">
                <a:lumMod val="75000"/>
              </a:schemeClr>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cxnSp>
        <p:nvCxnSpPr>
          <p:cNvPr id="11" name="Straight Connector 10">
            <a:extLst>
              <a:ext uri="{FF2B5EF4-FFF2-40B4-BE49-F238E27FC236}">
                <a16:creationId xmlns:a16="http://schemas.microsoft.com/office/drawing/2014/main" id="{CC329E38-D0D1-4640-B531-C4D991D12E3B}"/>
              </a:ext>
            </a:extLst>
          </p:cNvPr>
          <p:cNvCxnSpPr/>
          <p:nvPr/>
        </p:nvCxnSpPr>
        <p:spPr>
          <a:xfrm rot="5400000" flipH="1" flipV="1">
            <a:off x="5515319" y="4391413"/>
            <a:ext cx="533400" cy="0"/>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E6FD5C-0FAB-472D-84D0-B6C9A04B2B31}"/>
              </a:ext>
            </a:extLst>
          </p:cNvPr>
          <p:cNvCxnSpPr/>
          <p:nvPr/>
        </p:nvCxnSpPr>
        <p:spPr>
          <a:xfrm flipH="1" flipV="1">
            <a:off x="4750271" y="2682463"/>
            <a:ext cx="15073" cy="954236"/>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A90DD9-C075-4F41-8621-5025D39480E4}"/>
              </a:ext>
            </a:extLst>
          </p:cNvPr>
          <p:cNvCxnSpPr/>
          <p:nvPr/>
        </p:nvCxnSpPr>
        <p:spPr>
          <a:xfrm>
            <a:off x="8144219" y="2913276"/>
            <a:ext cx="3599" cy="12076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7BF52A-2A6C-4FB8-A3B3-338A80403DA8}"/>
              </a:ext>
            </a:extLst>
          </p:cNvPr>
          <p:cNvCxnSpPr/>
          <p:nvPr/>
        </p:nvCxnSpPr>
        <p:spPr>
          <a:xfrm>
            <a:off x="6429713" y="794132"/>
            <a:ext cx="3599" cy="20574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 name="Picture 19" descr="State_of_Hawaii_seal">
            <a:extLst>
              <a:ext uri="{FF2B5EF4-FFF2-40B4-BE49-F238E27FC236}">
                <a16:creationId xmlns:a16="http://schemas.microsoft.com/office/drawing/2014/main" id="{4BAB748D-A348-4091-9E63-04FDD4BAA020}"/>
              </a:ext>
            </a:extLst>
          </p:cNvPr>
          <p:cNvPicPr>
            <a:picLocks noChangeAspect="1" noChangeArrowheads="1"/>
          </p:cNvPicPr>
          <p:nvPr/>
        </p:nvPicPr>
        <p:blipFill>
          <a:blip r:embed="rId3" cstate="print"/>
          <a:srcRect/>
          <a:stretch>
            <a:fillRect/>
          </a:stretch>
        </p:blipFill>
        <p:spPr bwMode="auto">
          <a:xfrm>
            <a:off x="2353019" y="250371"/>
            <a:ext cx="1219200" cy="1203325"/>
          </a:xfrm>
          <a:prstGeom prst="rect">
            <a:avLst/>
          </a:prstGeom>
          <a:noFill/>
          <a:ln w="9525">
            <a:noFill/>
            <a:miter lim="800000"/>
            <a:headEnd/>
            <a:tailEnd/>
          </a:ln>
        </p:spPr>
      </p:pic>
      <p:pic>
        <p:nvPicPr>
          <p:cNvPr id="16" name="Picture 16" descr="HIARNG_logo">
            <a:extLst>
              <a:ext uri="{FF2B5EF4-FFF2-40B4-BE49-F238E27FC236}">
                <a16:creationId xmlns:a16="http://schemas.microsoft.com/office/drawing/2014/main" id="{62DF3F79-1995-43F3-A040-9D09A963846E}"/>
              </a:ext>
            </a:extLst>
          </p:cNvPr>
          <p:cNvPicPr>
            <a:picLocks noChangeAspect="1" noChangeArrowheads="1"/>
          </p:cNvPicPr>
          <p:nvPr/>
        </p:nvPicPr>
        <p:blipFill>
          <a:blip r:embed="rId4" cstate="print">
            <a:lum contrast="6000"/>
          </a:blip>
          <a:srcRect/>
          <a:stretch>
            <a:fillRect/>
          </a:stretch>
        </p:blipFill>
        <p:spPr bwMode="auto">
          <a:xfrm>
            <a:off x="3724619" y="5592276"/>
            <a:ext cx="1066800" cy="1066800"/>
          </a:xfrm>
          <a:prstGeom prst="rect">
            <a:avLst/>
          </a:prstGeom>
          <a:noFill/>
          <a:ln w="9525">
            <a:noFill/>
            <a:miter lim="800000"/>
            <a:headEnd/>
            <a:tailEnd/>
          </a:ln>
        </p:spPr>
      </p:pic>
      <p:pic>
        <p:nvPicPr>
          <p:cNvPr id="17" name="Picture 21" descr="Hookanaka k g 2008++">
            <a:extLst>
              <a:ext uri="{FF2B5EF4-FFF2-40B4-BE49-F238E27FC236}">
                <a16:creationId xmlns:a16="http://schemas.microsoft.com/office/drawing/2014/main" id="{4823395D-F5E7-44FE-9DD3-62B505C8AC71}"/>
              </a:ext>
            </a:extLst>
          </p:cNvPr>
          <p:cNvPicPr>
            <a:picLocks noChangeAspect="1" noChangeArrowheads="1"/>
          </p:cNvPicPr>
          <p:nvPr/>
        </p:nvPicPr>
        <p:blipFill>
          <a:blip r:embed="rId5" cstate="print"/>
          <a:srcRect/>
          <a:stretch>
            <a:fillRect/>
          </a:stretch>
        </p:blipFill>
        <p:spPr bwMode="auto">
          <a:xfrm>
            <a:off x="5137303" y="5516076"/>
            <a:ext cx="1330516" cy="1221656"/>
          </a:xfrm>
          <a:prstGeom prst="rect">
            <a:avLst/>
          </a:prstGeom>
          <a:noFill/>
          <a:ln w="9525">
            <a:noFill/>
            <a:miter lim="800000"/>
            <a:headEnd/>
            <a:tailEnd/>
          </a:ln>
        </p:spPr>
      </p:pic>
      <p:pic>
        <p:nvPicPr>
          <p:cNvPr id="18" name="Picture 18" descr="OVS logo 91">
            <a:extLst>
              <a:ext uri="{FF2B5EF4-FFF2-40B4-BE49-F238E27FC236}">
                <a16:creationId xmlns:a16="http://schemas.microsoft.com/office/drawing/2014/main" id="{45B83F4B-BD08-413E-BE5C-8E70F2294980}"/>
              </a:ext>
            </a:extLst>
          </p:cNvPr>
          <p:cNvPicPr>
            <a:picLocks noChangeAspect="1" noChangeArrowheads="1"/>
          </p:cNvPicPr>
          <p:nvPr/>
        </p:nvPicPr>
        <p:blipFill>
          <a:blip r:embed="rId6" cstate="print">
            <a:lum contrast="6000"/>
          </a:blip>
          <a:srcRect/>
          <a:stretch>
            <a:fillRect/>
          </a:stretch>
        </p:blipFill>
        <p:spPr bwMode="auto">
          <a:xfrm>
            <a:off x="8255446" y="5592276"/>
            <a:ext cx="1107973" cy="1034652"/>
          </a:xfrm>
          <a:prstGeom prst="rect">
            <a:avLst/>
          </a:prstGeom>
          <a:noFill/>
          <a:ln w="9525">
            <a:noFill/>
            <a:miter lim="800000"/>
            <a:headEnd/>
            <a:tailEnd/>
          </a:ln>
        </p:spPr>
      </p:pic>
      <p:pic>
        <p:nvPicPr>
          <p:cNvPr id="19" name="Picture 20" descr="YCA gggg">
            <a:extLst>
              <a:ext uri="{FF2B5EF4-FFF2-40B4-BE49-F238E27FC236}">
                <a16:creationId xmlns:a16="http://schemas.microsoft.com/office/drawing/2014/main" id="{ED5F8253-CE03-4B51-AE68-5BD4489C5EDE}"/>
              </a:ext>
            </a:extLst>
          </p:cNvPr>
          <p:cNvPicPr>
            <a:picLocks noChangeAspect="1" noChangeArrowheads="1"/>
          </p:cNvPicPr>
          <p:nvPr/>
        </p:nvPicPr>
        <p:blipFill>
          <a:blip r:embed="rId7" cstate="print">
            <a:lum bright="12000" contrast="12000"/>
          </a:blip>
          <a:srcRect/>
          <a:stretch>
            <a:fillRect/>
          </a:stretch>
        </p:blipFill>
        <p:spPr bwMode="auto">
          <a:xfrm>
            <a:off x="9363419" y="5592276"/>
            <a:ext cx="1676400" cy="939800"/>
          </a:xfrm>
          <a:prstGeom prst="rect">
            <a:avLst/>
          </a:prstGeom>
          <a:noFill/>
          <a:ln w="9525">
            <a:noFill/>
            <a:miter lim="800000"/>
            <a:headEnd/>
            <a:tailEnd/>
          </a:ln>
          <a:effectLst>
            <a:outerShdw blurRad="25400" dir="5940000" sx="99000" sy="99000" algn="ctr" rotWithShape="0">
              <a:prstClr val="black"/>
            </a:outerShdw>
          </a:effectLst>
        </p:spPr>
      </p:pic>
      <p:cxnSp>
        <p:nvCxnSpPr>
          <p:cNvPr id="20" name="Straight Connector 19">
            <a:extLst>
              <a:ext uri="{FF2B5EF4-FFF2-40B4-BE49-F238E27FC236}">
                <a16:creationId xmlns:a16="http://schemas.microsoft.com/office/drawing/2014/main" id="{BCAA18A3-2F2C-4924-A611-22B06F020429}"/>
              </a:ext>
            </a:extLst>
          </p:cNvPr>
          <p:cNvCxnSpPr/>
          <p:nvPr/>
        </p:nvCxnSpPr>
        <p:spPr>
          <a:xfrm flipV="1">
            <a:off x="2730971" y="3636699"/>
            <a:ext cx="0" cy="1059180"/>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9747AC-1884-477A-B33A-CFA804E5B732}"/>
              </a:ext>
            </a:extLst>
          </p:cNvPr>
          <p:cNvCxnSpPr/>
          <p:nvPr/>
        </p:nvCxnSpPr>
        <p:spPr>
          <a:xfrm rot="5400000" flipH="1" flipV="1">
            <a:off x="10011119" y="4383793"/>
            <a:ext cx="533400" cy="0"/>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3CE991-8E24-41F9-9E25-42729D04B635}"/>
              </a:ext>
            </a:extLst>
          </p:cNvPr>
          <p:cNvCxnSpPr/>
          <p:nvPr/>
        </p:nvCxnSpPr>
        <p:spPr>
          <a:xfrm flipV="1">
            <a:off x="4258346" y="4117093"/>
            <a:ext cx="6019800" cy="7620"/>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2DFE1B-9DB1-4C40-829A-29084BFE8F2B}"/>
              </a:ext>
            </a:extLst>
          </p:cNvPr>
          <p:cNvCxnSpPr>
            <a:cxnSpLocks/>
          </p:cNvCxnSpPr>
          <p:nvPr/>
        </p:nvCxnSpPr>
        <p:spPr>
          <a:xfrm flipV="1">
            <a:off x="4258346" y="4128668"/>
            <a:ext cx="0" cy="533400"/>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5F4E2B-FA7C-4FB0-A671-D73D1210A90A}"/>
              </a:ext>
            </a:extLst>
          </p:cNvPr>
          <p:cNvCxnSpPr/>
          <p:nvPr/>
        </p:nvCxnSpPr>
        <p:spPr>
          <a:xfrm rot="5400000" flipH="1" flipV="1">
            <a:off x="8545031" y="4391413"/>
            <a:ext cx="533400" cy="0"/>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25" name="Rounded Rectangle 52">
            <a:extLst>
              <a:ext uri="{FF2B5EF4-FFF2-40B4-BE49-F238E27FC236}">
                <a16:creationId xmlns:a16="http://schemas.microsoft.com/office/drawing/2014/main" id="{1D404D20-7D83-4CBC-BADC-42A9BCB07D2B}"/>
              </a:ext>
            </a:extLst>
          </p:cNvPr>
          <p:cNvSpPr/>
          <p:nvPr/>
        </p:nvSpPr>
        <p:spPr bwMode="auto">
          <a:xfrm>
            <a:off x="4067513" y="1461072"/>
            <a:ext cx="4724400" cy="515665"/>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a:effectLst>
            <a:outerShdw blurRad="50800" dist="50800" dir="2700000" algn="tl" rotWithShape="0">
              <a:prstClr val="black">
                <a:alpha val="82000"/>
              </a:prstClr>
            </a:outerShdw>
          </a:effectLst>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chemeClr val="tx2">
                    <a:lumMod val="10000"/>
                  </a:schemeClr>
                </a:solidFill>
              </a:rPr>
              <a:t>Hawaii State Department of Defense</a:t>
            </a:r>
            <a:endParaRPr lang="en-US" sz="2000" dirty="0">
              <a:solidFill>
                <a:schemeClr val="tx2">
                  <a:lumMod val="10000"/>
                </a:schemeClr>
              </a:solidFill>
              <a:effectLst>
                <a:outerShdw blurRad="38100" dist="38100" dir="2700000" algn="tl">
                  <a:srgbClr val="000000">
                    <a:alpha val="43137"/>
                  </a:srgbClr>
                </a:outerShdw>
              </a:effectLst>
            </a:endParaRPr>
          </a:p>
        </p:txBody>
      </p:sp>
      <p:sp>
        <p:nvSpPr>
          <p:cNvPr id="26" name="Rounded Rectangle 53">
            <a:extLst>
              <a:ext uri="{FF2B5EF4-FFF2-40B4-BE49-F238E27FC236}">
                <a16:creationId xmlns:a16="http://schemas.microsoft.com/office/drawing/2014/main" id="{E0CCC976-F9AF-43AD-9A12-91CF40E2FF92}"/>
              </a:ext>
            </a:extLst>
          </p:cNvPr>
          <p:cNvSpPr/>
          <p:nvPr/>
        </p:nvSpPr>
        <p:spPr bwMode="auto">
          <a:xfrm>
            <a:off x="3572219" y="4373076"/>
            <a:ext cx="1371600" cy="10668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2700">
            <a:headEnd type="none" w="med" len="med"/>
            <a:tailEnd type="none" w="med" len="med"/>
          </a:ln>
          <a:effectLst>
            <a:outerShdw blurRad="50800" dist="50800" dir="2700000" algn="tl" rotWithShape="0">
              <a:prstClr val="black">
                <a:alpha val="82000"/>
              </a:prstClr>
            </a:outerShdw>
          </a:effectLst>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1400" b="1" dirty="0">
                <a:solidFill>
                  <a:schemeClr val="tx2">
                    <a:lumMod val="10000"/>
                  </a:schemeClr>
                </a:solidFill>
                <a:effectLst>
                  <a:outerShdw blurRad="50800" dist="50800" dir="8100000" algn="tr" rotWithShape="0">
                    <a:schemeClr val="bg1">
                      <a:alpha val="40000"/>
                    </a:schemeClr>
                  </a:outerShdw>
                </a:effectLst>
              </a:rPr>
              <a:t>Hawaii</a:t>
            </a:r>
          </a:p>
          <a:p>
            <a:pPr algn="ctr" defTabSz="914099"/>
            <a:r>
              <a:rPr lang="en-US" sz="1400" b="1" dirty="0">
                <a:solidFill>
                  <a:schemeClr val="tx2">
                    <a:lumMod val="10000"/>
                  </a:schemeClr>
                </a:solidFill>
                <a:effectLst>
                  <a:outerShdw blurRad="50800" dist="50800" dir="8100000" algn="tr" rotWithShape="0">
                    <a:schemeClr val="bg1">
                      <a:alpha val="40000"/>
                    </a:schemeClr>
                  </a:outerShdw>
                </a:effectLst>
              </a:rPr>
              <a:t>Army</a:t>
            </a:r>
          </a:p>
          <a:p>
            <a:pPr algn="ctr" defTabSz="914099"/>
            <a:r>
              <a:rPr lang="en-US" sz="1400" b="1" dirty="0">
                <a:solidFill>
                  <a:schemeClr val="tx2">
                    <a:lumMod val="10000"/>
                  </a:schemeClr>
                </a:solidFill>
                <a:effectLst>
                  <a:outerShdw blurRad="50800" dist="50800" dir="8100000" algn="tr" rotWithShape="0">
                    <a:schemeClr val="bg1">
                      <a:alpha val="40000"/>
                    </a:schemeClr>
                  </a:outerShdw>
                </a:effectLst>
              </a:rPr>
              <a:t>National</a:t>
            </a:r>
          </a:p>
          <a:p>
            <a:pPr algn="ctr" defTabSz="914099"/>
            <a:r>
              <a:rPr lang="en-US" sz="1400" b="1" dirty="0">
                <a:solidFill>
                  <a:schemeClr val="tx2">
                    <a:lumMod val="10000"/>
                  </a:schemeClr>
                </a:solidFill>
                <a:effectLst>
                  <a:outerShdw blurRad="50800" dist="50800" dir="8100000" algn="tr" rotWithShape="0">
                    <a:schemeClr val="bg1">
                      <a:alpha val="40000"/>
                    </a:schemeClr>
                  </a:outerShdw>
                </a:effectLst>
              </a:rPr>
              <a:t>Guard</a:t>
            </a:r>
          </a:p>
        </p:txBody>
      </p:sp>
      <p:sp>
        <p:nvSpPr>
          <p:cNvPr id="27" name="Rounded Rectangle 54">
            <a:extLst>
              <a:ext uri="{FF2B5EF4-FFF2-40B4-BE49-F238E27FC236}">
                <a16:creationId xmlns:a16="http://schemas.microsoft.com/office/drawing/2014/main" id="{06CAB9BE-7588-4857-82FB-66A426B7C280}"/>
              </a:ext>
            </a:extLst>
          </p:cNvPr>
          <p:cNvSpPr/>
          <p:nvPr/>
        </p:nvSpPr>
        <p:spPr bwMode="auto">
          <a:xfrm>
            <a:off x="9592019" y="4373076"/>
            <a:ext cx="1371600" cy="10668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2700">
            <a:headEnd type="none" w="med" len="med"/>
            <a:tailEnd type="none" w="med" len="med"/>
          </a:ln>
          <a:effectLst>
            <a:outerShdw blurRad="50800" dist="50800" dir="2700000" algn="tl" rotWithShape="0">
              <a:prstClr val="black">
                <a:alpha val="82000"/>
              </a:prstClr>
            </a:outerShdw>
          </a:effectLst>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a:r>
              <a:rPr lang="en-US" sz="1400" b="1" dirty="0">
                <a:solidFill>
                  <a:schemeClr val="tx2">
                    <a:lumMod val="10000"/>
                  </a:schemeClr>
                </a:solidFill>
                <a:effectLst>
                  <a:outerShdw blurRad="50800" dist="50800" dir="8100000" algn="tr" rotWithShape="0">
                    <a:schemeClr val="bg1">
                      <a:alpha val="40000"/>
                    </a:schemeClr>
                  </a:outerShdw>
                </a:effectLst>
              </a:rPr>
              <a:t>HING</a:t>
            </a:r>
          </a:p>
          <a:p>
            <a:pPr algn="ctr"/>
            <a:r>
              <a:rPr lang="en-US" sz="1400" b="1" dirty="0">
                <a:solidFill>
                  <a:schemeClr val="tx2">
                    <a:lumMod val="10000"/>
                  </a:schemeClr>
                </a:solidFill>
                <a:effectLst>
                  <a:outerShdw blurRad="50800" dist="50800" dir="8100000" algn="tr" rotWithShape="0">
                    <a:schemeClr val="bg1">
                      <a:alpha val="40000"/>
                    </a:schemeClr>
                  </a:outerShdw>
                </a:effectLst>
              </a:rPr>
              <a:t>Youth</a:t>
            </a:r>
          </a:p>
          <a:p>
            <a:pPr algn="ctr"/>
            <a:r>
              <a:rPr lang="en-US" sz="1400" b="1" dirty="0">
                <a:solidFill>
                  <a:schemeClr val="tx2">
                    <a:lumMod val="10000"/>
                  </a:schemeClr>
                </a:solidFill>
                <a:effectLst>
                  <a:outerShdw blurRad="50800" dist="50800" dir="8100000" algn="tr" rotWithShape="0">
                    <a:schemeClr val="bg1">
                      <a:alpha val="40000"/>
                    </a:schemeClr>
                  </a:outerShdw>
                </a:effectLst>
              </a:rPr>
              <a:t>Challenge</a:t>
            </a:r>
          </a:p>
          <a:p>
            <a:pPr algn="ctr"/>
            <a:r>
              <a:rPr lang="en-US" sz="1400" b="1" dirty="0">
                <a:solidFill>
                  <a:schemeClr val="tx2">
                    <a:lumMod val="10000"/>
                  </a:schemeClr>
                </a:solidFill>
                <a:effectLst>
                  <a:outerShdw blurRad="50800" dist="50800" dir="8100000" algn="tr" rotWithShape="0">
                    <a:schemeClr val="bg1">
                      <a:alpha val="40000"/>
                    </a:schemeClr>
                  </a:outerShdw>
                </a:effectLst>
              </a:rPr>
              <a:t>Program</a:t>
            </a:r>
          </a:p>
        </p:txBody>
      </p:sp>
      <p:sp>
        <p:nvSpPr>
          <p:cNvPr id="28" name="Rounded Rectangle 55">
            <a:extLst>
              <a:ext uri="{FF2B5EF4-FFF2-40B4-BE49-F238E27FC236}">
                <a16:creationId xmlns:a16="http://schemas.microsoft.com/office/drawing/2014/main" id="{650DBDDF-B74A-41A7-9A24-CAC27CB43EA0}"/>
              </a:ext>
            </a:extLst>
          </p:cNvPr>
          <p:cNvSpPr/>
          <p:nvPr/>
        </p:nvSpPr>
        <p:spPr bwMode="auto">
          <a:xfrm>
            <a:off x="5096219" y="4373076"/>
            <a:ext cx="1371600" cy="10668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2700">
            <a:headEnd type="none" w="med" len="med"/>
            <a:tailEnd type="none" w="med" len="med"/>
          </a:ln>
          <a:effectLst>
            <a:outerShdw blurRad="50800" dist="50800" dir="2700000" algn="tl" rotWithShape="0">
              <a:prstClr val="black">
                <a:alpha val="82000"/>
              </a:prstClr>
            </a:outerShdw>
          </a:effectLst>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1400" b="1" dirty="0">
                <a:solidFill>
                  <a:schemeClr val="tx2">
                    <a:lumMod val="10000"/>
                  </a:schemeClr>
                </a:solidFill>
                <a:effectLst>
                  <a:outerShdw blurRad="50800" dist="50800" dir="8100000" algn="tr" rotWithShape="0">
                    <a:schemeClr val="bg1">
                      <a:alpha val="40000"/>
                    </a:schemeClr>
                  </a:outerShdw>
                </a:effectLst>
              </a:rPr>
              <a:t>Hawaii</a:t>
            </a:r>
          </a:p>
          <a:p>
            <a:pPr algn="ctr" defTabSz="914099"/>
            <a:r>
              <a:rPr lang="en-US" sz="1400" b="1" dirty="0">
                <a:solidFill>
                  <a:schemeClr val="tx2">
                    <a:lumMod val="10000"/>
                  </a:schemeClr>
                </a:solidFill>
                <a:effectLst>
                  <a:outerShdw blurRad="50800" dist="50800" dir="8100000" algn="tr" rotWithShape="0">
                    <a:schemeClr val="bg1">
                      <a:alpha val="40000"/>
                    </a:schemeClr>
                  </a:outerShdw>
                </a:effectLst>
              </a:rPr>
              <a:t>Air</a:t>
            </a:r>
          </a:p>
          <a:p>
            <a:pPr algn="ctr" defTabSz="914099"/>
            <a:r>
              <a:rPr lang="en-US" sz="1400" b="1" dirty="0">
                <a:solidFill>
                  <a:schemeClr val="tx2">
                    <a:lumMod val="10000"/>
                  </a:schemeClr>
                </a:solidFill>
                <a:effectLst>
                  <a:outerShdw blurRad="50800" dist="50800" dir="8100000" algn="tr" rotWithShape="0">
                    <a:schemeClr val="bg1">
                      <a:alpha val="40000"/>
                    </a:schemeClr>
                  </a:outerShdw>
                </a:effectLst>
              </a:rPr>
              <a:t>National</a:t>
            </a:r>
          </a:p>
          <a:p>
            <a:pPr algn="ctr" defTabSz="914099"/>
            <a:r>
              <a:rPr lang="en-US" sz="1400" b="1" dirty="0">
                <a:solidFill>
                  <a:schemeClr val="tx2">
                    <a:lumMod val="10000"/>
                  </a:schemeClr>
                </a:solidFill>
                <a:effectLst>
                  <a:outerShdw blurRad="50800" dist="50800" dir="8100000" algn="tr" rotWithShape="0">
                    <a:schemeClr val="bg1">
                      <a:alpha val="40000"/>
                    </a:schemeClr>
                  </a:outerShdw>
                </a:effectLst>
              </a:rPr>
              <a:t>Guard</a:t>
            </a:r>
          </a:p>
        </p:txBody>
      </p:sp>
      <p:sp>
        <p:nvSpPr>
          <p:cNvPr id="29" name="Rounded Rectangle 56">
            <a:extLst>
              <a:ext uri="{FF2B5EF4-FFF2-40B4-BE49-F238E27FC236}">
                <a16:creationId xmlns:a16="http://schemas.microsoft.com/office/drawing/2014/main" id="{19DD7066-D2E4-4EDC-A7FF-EBD8F652914B}"/>
              </a:ext>
            </a:extLst>
          </p:cNvPr>
          <p:cNvSpPr/>
          <p:nvPr/>
        </p:nvSpPr>
        <p:spPr bwMode="auto">
          <a:xfrm>
            <a:off x="8125931" y="4373076"/>
            <a:ext cx="1371600" cy="10668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2700">
            <a:headEnd type="none" w="med" len="med"/>
            <a:tailEnd type="none" w="med" len="med"/>
          </a:ln>
          <a:effectLst>
            <a:outerShdw blurRad="50800" dist="50800" dir="2700000" algn="tl" rotWithShape="0">
              <a:prstClr val="black">
                <a:alpha val="82000"/>
              </a:prstClr>
            </a:outerShdw>
          </a:effectLst>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a:r>
              <a:rPr lang="en-US" sz="1400" b="1" dirty="0">
                <a:solidFill>
                  <a:schemeClr val="tx2">
                    <a:lumMod val="10000"/>
                  </a:schemeClr>
                </a:solidFill>
                <a:effectLst>
                  <a:outerShdw blurRad="50800" dist="50800" dir="8100000" algn="tr" rotWithShape="0">
                    <a:schemeClr val="bg1">
                      <a:alpha val="40000"/>
                    </a:schemeClr>
                  </a:outerShdw>
                </a:effectLst>
              </a:rPr>
              <a:t>Office of</a:t>
            </a:r>
          </a:p>
          <a:p>
            <a:pPr algn="ctr"/>
            <a:r>
              <a:rPr lang="en-US" sz="1400" b="1" dirty="0">
                <a:solidFill>
                  <a:schemeClr val="tx2">
                    <a:lumMod val="10000"/>
                  </a:schemeClr>
                </a:solidFill>
                <a:effectLst>
                  <a:outerShdw blurRad="50800" dist="50800" dir="8100000" algn="tr" rotWithShape="0">
                    <a:schemeClr val="bg1">
                      <a:alpha val="40000"/>
                    </a:schemeClr>
                  </a:outerShdw>
                </a:effectLst>
              </a:rPr>
              <a:t>Veterans</a:t>
            </a:r>
          </a:p>
          <a:p>
            <a:pPr algn="ctr"/>
            <a:r>
              <a:rPr lang="en-US" sz="1400" b="1" dirty="0">
                <a:solidFill>
                  <a:schemeClr val="tx2">
                    <a:lumMod val="10000"/>
                  </a:schemeClr>
                </a:solidFill>
                <a:effectLst>
                  <a:outerShdw blurRad="50800" dist="50800" dir="8100000" algn="tr" rotWithShape="0">
                    <a:schemeClr val="bg1">
                      <a:alpha val="40000"/>
                    </a:schemeClr>
                  </a:outerShdw>
                </a:effectLst>
              </a:rPr>
              <a:t>Services</a:t>
            </a:r>
          </a:p>
          <a:p>
            <a:pPr algn="ctr"/>
            <a:endParaRPr lang="en-US" sz="1100" b="1" i="1" dirty="0">
              <a:solidFill>
                <a:schemeClr val="tx2">
                  <a:lumMod val="10000"/>
                </a:schemeClr>
              </a:solidFill>
              <a:effectLst>
                <a:outerShdw blurRad="50800" dist="50800" dir="8100000" algn="tr" rotWithShape="0">
                  <a:schemeClr val="bg1">
                    <a:alpha val="40000"/>
                  </a:schemeClr>
                </a:outerShdw>
              </a:effectLst>
            </a:endParaRPr>
          </a:p>
        </p:txBody>
      </p:sp>
      <p:cxnSp>
        <p:nvCxnSpPr>
          <p:cNvPr id="30" name="Straight Connector 29">
            <a:extLst>
              <a:ext uri="{FF2B5EF4-FFF2-40B4-BE49-F238E27FC236}">
                <a16:creationId xmlns:a16="http://schemas.microsoft.com/office/drawing/2014/main" id="{C08B0A28-5D47-4A8D-8A20-067945808DE2}"/>
              </a:ext>
            </a:extLst>
          </p:cNvPr>
          <p:cNvCxnSpPr/>
          <p:nvPr/>
        </p:nvCxnSpPr>
        <p:spPr>
          <a:xfrm rot="5400000" flipH="1" flipV="1">
            <a:off x="7036271" y="4383793"/>
            <a:ext cx="533400" cy="0"/>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31" name="Rounded Rectangle 58">
            <a:extLst>
              <a:ext uri="{FF2B5EF4-FFF2-40B4-BE49-F238E27FC236}">
                <a16:creationId xmlns:a16="http://schemas.microsoft.com/office/drawing/2014/main" id="{358EAA9D-44B3-4198-95D0-0C5DE1C5F40D}"/>
              </a:ext>
            </a:extLst>
          </p:cNvPr>
          <p:cNvSpPr/>
          <p:nvPr/>
        </p:nvSpPr>
        <p:spPr bwMode="auto">
          <a:xfrm>
            <a:off x="2081915" y="4383793"/>
            <a:ext cx="1295400" cy="1071964"/>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2700">
            <a:headEnd type="none" w="med" len="med"/>
            <a:tailEnd type="none" w="med" len="med"/>
          </a:ln>
          <a:effectLst>
            <a:outerShdw blurRad="50800" dist="50800" dir="2700000" algn="tl" rotWithShape="0">
              <a:prstClr val="black">
                <a:alpha val="82000"/>
              </a:prstClr>
            </a:outerShdw>
          </a:effectLst>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a:r>
              <a:rPr lang="en-US" sz="2000" b="1" spc="50" dirty="0">
                <a:solidFill>
                  <a:srgbClr val="FF0000"/>
                </a:solidFill>
              </a:rPr>
              <a:t>HI-EMA</a:t>
            </a:r>
          </a:p>
        </p:txBody>
      </p:sp>
      <p:sp>
        <p:nvSpPr>
          <p:cNvPr id="32" name="Rounded Rectangle 59">
            <a:extLst>
              <a:ext uri="{FF2B5EF4-FFF2-40B4-BE49-F238E27FC236}">
                <a16:creationId xmlns:a16="http://schemas.microsoft.com/office/drawing/2014/main" id="{79D3EA81-0D26-4E91-8C59-AEBB71A955EC}"/>
              </a:ext>
            </a:extLst>
          </p:cNvPr>
          <p:cNvSpPr/>
          <p:nvPr/>
        </p:nvSpPr>
        <p:spPr bwMode="auto">
          <a:xfrm>
            <a:off x="6620219" y="4373076"/>
            <a:ext cx="1371600" cy="10668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2700">
            <a:headEnd type="none" w="med" len="med"/>
            <a:tailEnd type="none" w="med" len="med"/>
          </a:ln>
          <a:effectLst>
            <a:outerShdw blurRad="50800" dist="50800" dir="2700000" algn="tl" rotWithShape="0">
              <a:prstClr val="black">
                <a:alpha val="82000"/>
              </a:prstClr>
            </a:outerShdw>
          </a:effectLst>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sz="1400" b="1" dirty="0">
                <a:solidFill>
                  <a:schemeClr val="tx2">
                    <a:lumMod val="10000"/>
                  </a:schemeClr>
                </a:solidFill>
                <a:effectLst>
                  <a:outerShdw blurRad="50800" dist="50800" dir="8100000" algn="tr" rotWithShape="0">
                    <a:schemeClr val="bg1">
                      <a:alpha val="40000"/>
                    </a:schemeClr>
                  </a:outerShdw>
                </a:effectLst>
              </a:rPr>
              <a:t>Homeland Security Office</a:t>
            </a:r>
          </a:p>
        </p:txBody>
      </p:sp>
      <p:pic>
        <p:nvPicPr>
          <p:cNvPr id="33" name="Picture 2">
            <a:extLst>
              <a:ext uri="{FF2B5EF4-FFF2-40B4-BE49-F238E27FC236}">
                <a16:creationId xmlns:a16="http://schemas.microsoft.com/office/drawing/2014/main" id="{829FBAA2-2C8A-4960-8707-5CAF0D3B06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211108" y="5583468"/>
            <a:ext cx="1037013" cy="1075608"/>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61">
            <a:extLst>
              <a:ext uri="{FF2B5EF4-FFF2-40B4-BE49-F238E27FC236}">
                <a16:creationId xmlns:a16="http://schemas.microsoft.com/office/drawing/2014/main" id="{070E0573-1029-426A-80AE-A6F340A91438}"/>
              </a:ext>
            </a:extLst>
          </p:cNvPr>
          <p:cNvSpPr/>
          <p:nvPr/>
        </p:nvSpPr>
        <p:spPr bwMode="auto">
          <a:xfrm>
            <a:off x="7361677" y="3342532"/>
            <a:ext cx="1620742" cy="507975"/>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a:effectLst>
            <a:outerShdw blurRad="50800" dist="50800" dir="2700000" algn="tl" rotWithShape="0">
              <a:prstClr val="black">
                <a:alpha val="82000"/>
              </a:prstClr>
            </a:outerShdw>
          </a:effectLst>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200" dirty="0">
              <a:solidFill>
                <a:schemeClr val="tx2">
                  <a:lumMod val="10000"/>
                </a:schemeClr>
              </a:solidFill>
              <a:effectLst>
                <a:outerShdw blurRad="38100" dist="38100" dir="2700000" algn="tl">
                  <a:srgbClr val="000000">
                    <a:alpha val="43137"/>
                  </a:srgbClr>
                </a:outerShdw>
              </a:effectLst>
            </a:endParaRPr>
          </a:p>
          <a:p>
            <a:pPr algn="ctr" defTabSz="914099" fontAlgn="base">
              <a:spcBef>
                <a:spcPct val="0"/>
              </a:spcBef>
              <a:spcAft>
                <a:spcPct val="0"/>
              </a:spcAft>
            </a:pPr>
            <a:r>
              <a:rPr lang="en-US" sz="1200" b="1" dirty="0">
                <a:solidFill>
                  <a:schemeClr val="tx2">
                    <a:lumMod val="10000"/>
                  </a:schemeClr>
                </a:solidFill>
              </a:rPr>
              <a:t>Deputy Adjutant General</a:t>
            </a:r>
          </a:p>
          <a:p>
            <a:pPr algn="ctr" defTabSz="914099" fontAlgn="base">
              <a:spcBef>
                <a:spcPct val="0"/>
              </a:spcBef>
              <a:spcAft>
                <a:spcPct val="0"/>
              </a:spcAft>
            </a:pPr>
            <a:endParaRPr lang="en-US" sz="1200" dirty="0">
              <a:solidFill>
                <a:schemeClr val="tx2">
                  <a:lumMod val="10000"/>
                </a:schemeClr>
              </a:solidFill>
              <a:effectLst>
                <a:outerShdw blurRad="38100" dist="38100" dir="2700000" algn="tl">
                  <a:srgbClr val="000000">
                    <a:alpha val="43137"/>
                  </a:srgbClr>
                </a:outerShdw>
              </a:effectLst>
            </a:endParaRPr>
          </a:p>
        </p:txBody>
      </p:sp>
      <p:sp>
        <p:nvSpPr>
          <p:cNvPr id="35" name="Rounded Rectangle 62">
            <a:extLst>
              <a:ext uri="{FF2B5EF4-FFF2-40B4-BE49-F238E27FC236}">
                <a16:creationId xmlns:a16="http://schemas.microsoft.com/office/drawing/2014/main" id="{69A22812-B9CC-454F-8284-30FCBCC1516B}"/>
              </a:ext>
            </a:extLst>
          </p:cNvPr>
          <p:cNvSpPr/>
          <p:nvPr/>
        </p:nvSpPr>
        <p:spPr bwMode="auto">
          <a:xfrm>
            <a:off x="4161271" y="565532"/>
            <a:ext cx="4630642" cy="573005"/>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accent6"/>
            </a:solidFill>
            <a:headEnd type="none" w="med" len="med"/>
            <a:tailEnd type="none" w="med" len="med"/>
          </a:ln>
          <a:effectLst>
            <a:outerShdw blurRad="50800" dist="50800" dir="2700000" algn="tl" rotWithShape="0">
              <a:prstClr val="black">
                <a:alpha val="82000"/>
              </a:prstClr>
            </a:outerShdw>
          </a:effectLst>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b="1" dirty="0">
                <a:solidFill>
                  <a:schemeClr val="tx2">
                    <a:lumMod val="10000"/>
                  </a:schemeClr>
                </a:solidFill>
              </a:rPr>
              <a:t>Office of the Governor</a:t>
            </a:r>
          </a:p>
        </p:txBody>
      </p:sp>
      <p:sp>
        <p:nvSpPr>
          <p:cNvPr id="36" name="Rounded Rectangle 63">
            <a:extLst>
              <a:ext uri="{FF2B5EF4-FFF2-40B4-BE49-F238E27FC236}">
                <a16:creationId xmlns:a16="http://schemas.microsoft.com/office/drawing/2014/main" id="{0A58B894-EFEA-477F-93A5-09A54302AD36}"/>
              </a:ext>
            </a:extLst>
          </p:cNvPr>
          <p:cNvSpPr/>
          <p:nvPr/>
        </p:nvSpPr>
        <p:spPr bwMode="auto">
          <a:xfrm flipH="1">
            <a:off x="3724614" y="2559414"/>
            <a:ext cx="5410199" cy="571006"/>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a:effectLst>
            <a:outerShdw blurRad="50800" dist="50800" dir="2700000" algn="tl" rotWithShape="0">
              <a:prstClr val="black">
                <a:alpha val="82000"/>
              </a:prstClr>
            </a:outerShdw>
          </a:effectLst>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3" rtlCol="0" anchor="ctr" anchorCtr="0" compatLnSpc="1">
            <a:prstTxWarp prst="textNoShape">
              <a:avLst/>
            </a:prstTxWarp>
          </a:bodyPr>
          <a:lstStyle/>
          <a:p>
            <a:pPr algn="ctr" defTabSz="914099" fontAlgn="base">
              <a:spcBef>
                <a:spcPct val="0"/>
              </a:spcBef>
              <a:spcAft>
                <a:spcPct val="0"/>
              </a:spcAft>
            </a:pPr>
            <a:r>
              <a:rPr lang="en-US" sz="1200" b="1" dirty="0">
                <a:solidFill>
                  <a:schemeClr val="tx2">
                    <a:lumMod val="10000"/>
                  </a:schemeClr>
                </a:solidFill>
              </a:rPr>
              <a:t>Director of </a:t>
            </a:r>
            <a:br>
              <a:rPr lang="en-US" sz="1200" b="1" dirty="0">
                <a:solidFill>
                  <a:schemeClr val="tx2">
                    <a:lumMod val="10000"/>
                  </a:schemeClr>
                </a:solidFill>
              </a:rPr>
            </a:br>
            <a:r>
              <a:rPr lang="en-US" sz="1200" b="1" dirty="0">
                <a:solidFill>
                  <a:schemeClr val="tx2">
                    <a:lumMod val="10000"/>
                  </a:schemeClr>
                </a:solidFill>
              </a:rPr>
              <a:t>Emergency Management</a:t>
            </a:r>
          </a:p>
          <a:p>
            <a:pPr algn="ctr" defTabSz="914099" fontAlgn="base">
              <a:spcBef>
                <a:spcPct val="0"/>
              </a:spcBef>
              <a:spcAft>
                <a:spcPct val="0"/>
              </a:spcAft>
            </a:pPr>
            <a:br>
              <a:rPr lang="en-US" sz="1200" b="1" dirty="0">
                <a:solidFill>
                  <a:schemeClr val="tx2">
                    <a:lumMod val="10000"/>
                  </a:schemeClr>
                </a:solidFill>
              </a:rPr>
            </a:br>
            <a:br>
              <a:rPr lang="en-US" sz="1200" b="1" dirty="0">
                <a:solidFill>
                  <a:schemeClr val="tx2">
                    <a:lumMod val="10000"/>
                  </a:schemeClr>
                </a:solidFill>
              </a:rPr>
            </a:br>
            <a:endParaRPr lang="en-US" sz="1200" b="1" dirty="0">
              <a:solidFill>
                <a:schemeClr val="tx2">
                  <a:lumMod val="10000"/>
                </a:schemeClr>
              </a:solidFill>
            </a:endParaRPr>
          </a:p>
          <a:p>
            <a:pPr algn="ctr" defTabSz="914099" fontAlgn="base">
              <a:spcBef>
                <a:spcPct val="0"/>
              </a:spcBef>
              <a:spcAft>
                <a:spcPct val="0"/>
              </a:spcAft>
            </a:pPr>
            <a:r>
              <a:rPr lang="en-US" sz="1100" b="1" dirty="0">
                <a:solidFill>
                  <a:schemeClr val="tx2">
                    <a:lumMod val="10000"/>
                  </a:schemeClr>
                </a:solidFill>
              </a:rPr>
              <a:t>Adjutant General /</a:t>
            </a:r>
            <a:br>
              <a:rPr lang="en-US" sz="1100" b="1" dirty="0">
                <a:solidFill>
                  <a:schemeClr val="tx2">
                    <a:lumMod val="10000"/>
                  </a:schemeClr>
                </a:solidFill>
              </a:rPr>
            </a:br>
            <a:r>
              <a:rPr lang="en-US" sz="1100" b="1" dirty="0">
                <a:solidFill>
                  <a:schemeClr val="tx2">
                    <a:lumMod val="10000"/>
                  </a:schemeClr>
                </a:solidFill>
              </a:rPr>
              <a:t>Homeland Security Advisor</a:t>
            </a:r>
          </a:p>
        </p:txBody>
      </p:sp>
      <p:cxnSp>
        <p:nvCxnSpPr>
          <p:cNvPr id="37" name="Straight Connector 36">
            <a:extLst>
              <a:ext uri="{FF2B5EF4-FFF2-40B4-BE49-F238E27FC236}">
                <a16:creationId xmlns:a16="http://schemas.microsoft.com/office/drawing/2014/main" id="{1C4175C0-2DB9-450D-8D47-5F241DBE4A27}"/>
              </a:ext>
            </a:extLst>
          </p:cNvPr>
          <p:cNvCxnSpPr/>
          <p:nvPr/>
        </p:nvCxnSpPr>
        <p:spPr>
          <a:xfrm>
            <a:off x="2730971" y="3636699"/>
            <a:ext cx="2026836" cy="0"/>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697F3A7-0436-4F6C-B2D1-AD02265543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2926" y="5632767"/>
            <a:ext cx="1593005" cy="1019524"/>
          </a:xfrm>
          <a:prstGeom prst="rect">
            <a:avLst/>
          </a:prstGeom>
        </p:spPr>
      </p:pic>
      <p:sp>
        <p:nvSpPr>
          <p:cNvPr id="39" name="TextBox 38">
            <a:extLst>
              <a:ext uri="{FF2B5EF4-FFF2-40B4-BE49-F238E27FC236}">
                <a16:creationId xmlns:a16="http://schemas.microsoft.com/office/drawing/2014/main" id="{82A8FF74-12B6-45C0-AB41-F774E4128E1C}"/>
              </a:ext>
            </a:extLst>
          </p:cNvPr>
          <p:cNvSpPr txBox="1"/>
          <p:nvPr/>
        </p:nvSpPr>
        <p:spPr>
          <a:xfrm>
            <a:off x="8982419" y="1501216"/>
            <a:ext cx="1066800" cy="461665"/>
          </a:xfrm>
          <a:prstGeom prst="rect">
            <a:avLst/>
          </a:prstGeom>
          <a:noFill/>
        </p:spPr>
        <p:txBody>
          <a:bodyPr wrap="square" rtlCol="0">
            <a:spAutoFit/>
          </a:bodyPr>
          <a:lstStyle/>
          <a:p>
            <a:r>
              <a:rPr lang="en-US" sz="1200" b="1" dirty="0">
                <a:solidFill>
                  <a:schemeClr val="accent1">
                    <a:lumMod val="50000"/>
                  </a:schemeClr>
                </a:solidFill>
              </a:rPr>
              <a:t>David Y. Ige</a:t>
            </a:r>
          </a:p>
        </p:txBody>
      </p:sp>
      <p:sp>
        <p:nvSpPr>
          <p:cNvPr id="40" name="TextBox 39">
            <a:extLst>
              <a:ext uri="{FF2B5EF4-FFF2-40B4-BE49-F238E27FC236}">
                <a16:creationId xmlns:a16="http://schemas.microsoft.com/office/drawing/2014/main" id="{EA0BDEAA-21BB-4533-B00C-3F550CEA36A2}"/>
              </a:ext>
            </a:extLst>
          </p:cNvPr>
          <p:cNvSpPr txBox="1"/>
          <p:nvPr/>
        </p:nvSpPr>
        <p:spPr>
          <a:xfrm>
            <a:off x="5568740" y="3350522"/>
            <a:ext cx="1721946" cy="461665"/>
          </a:xfrm>
          <a:prstGeom prst="rect">
            <a:avLst/>
          </a:prstGeom>
          <a:noFill/>
        </p:spPr>
        <p:txBody>
          <a:bodyPr wrap="none" rtlCol="0">
            <a:spAutoFit/>
          </a:bodyPr>
          <a:lstStyle/>
          <a:p>
            <a:pPr algn="ctr"/>
            <a:r>
              <a:rPr lang="en-US" sz="1200" b="1" dirty="0">
                <a:solidFill>
                  <a:schemeClr val="accent1">
                    <a:lumMod val="50000"/>
                  </a:schemeClr>
                </a:solidFill>
              </a:rPr>
              <a:t>Major General</a:t>
            </a:r>
          </a:p>
          <a:p>
            <a:pPr algn="ctr"/>
            <a:r>
              <a:rPr lang="en-US" sz="1200" b="1" dirty="0">
                <a:solidFill>
                  <a:schemeClr val="accent1">
                    <a:lumMod val="50000"/>
                  </a:schemeClr>
                </a:solidFill>
              </a:rPr>
              <a:t>Arthur J. (Joe) Logan</a:t>
            </a:r>
          </a:p>
        </p:txBody>
      </p:sp>
      <p:pic>
        <p:nvPicPr>
          <p:cNvPr id="41" name="Picture 2" descr="http://mauinow.com/files/2013/07/david-ige-photo-e1373408498695.jpg">
            <a:extLst>
              <a:ext uri="{FF2B5EF4-FFF2-40B4-BE49-F238E27FC236}">
                <a16:creationId xmlns:a16="http://schemas.microsoft.com/office/drawing/2014/main" id="{B67DC432-6C93-493B-B617-DD33693D13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6813" y="299198"/>
            <a:ext cx="914400" cy="120769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C:\Users\gyoshimoto\AppData\Local\Microsoft\Windows\Temporary Internet Files\Content.Outlook\SVZK6TW7\BG_Arthur_logan (2).jpg">
            <a:extLst>
              <a:ext uri="{FF2B5EF4-FFF2-40B4-BE49-F238E27FC236}">
                <a16:creationId xmlns:a16="http://schemas.microsoft.com/office/drawing/2014/main" id="{12D312D5-6D22-4A63-A471-EA1E8DC09C2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8433" t="-7978" r="243864" b="46547"/>
          <a:stretch/>
        </p:blipFill>
        <p:spPr bwMode="auto">
          <a:xfrm>
            <a:off x="5629619" y="1601852"/>
            <a:ext cx="1005840" cy="1408176"/>
          </a:xfrm>
          <a:prstGeom prst="rect">
            <a:avLst/>
          </a:prstGeom>
          <a:noFill/>
          <a:ln>
            <a:noFill/>
          </a:ln>
          <a:extLst>
            <a:ext uri="{53640926-AAD7-44D8-BBD7-CCE9431645EC}">
              <a14:shadowObscured xmlns:a14="http://schemas.microsoft.com/office/drawing/2010/main"/>
            </a:ext>
          </a:extLst>
        </p:spPr>
      </p:pic>
      <p:pic>
        <p:nvPicPr>
          <p:cNvPr id="43" name="Picture 42">
            <a:extLst>
              <a:ext uri="{FF2B5EF4-FFF2-40B4-BE49-F238E27FC236}">
                <a16:creationId xmlns:a16="http://schemas.microsoft.com/office/drawing/2014/main" id="{1883F89E-8AEB-4694-AE90-F5AA86C09F29}"/>
              </a:ext>
            </a:extLst>
          </p:cNvPr>
          <p:cNvPicPr>
            <a:picLocks noChangeAspect="1"/>
          </p:cNvPicPr>
          <p:nvPr/>
        </p:nvPicPr>
        <p:blipFill rotWithShape="1">
          <a:blip r:embed="rId12"/>
          <a:srcRect l="15591" t="5302" r="22045" b="34694"/>
          <a:stretch/>
        </p:blipFill>
        <p:spPr>
          <a:xfrm>
            <a:off x="5933403" y="2156748"/>
            <a:ext cx="1005840" cy="1232237"/>
          </a:xfrm>
          <a:prstGeom prst="rect">
            <a:avLst/>
          </a:prstGeom>
        </p:spPr>
      </p:pic>
    </p:spTree>
    <p:extLst>
      <p:ext uri="{BB962C8B-B14F-4D97-AF65-F5344CB8AC3E}">
        <p14:creationId xmlns:p14="http://schemas.microsoft.com/office/powerpoint/2010/main" val="1374420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AD15-52B9-4B35-8ABB-383AB69EA7A9}"/>
              </a:ext>
            </a:extLst>
          </p:cNvPr>
          <p:cNvSpPr txBox="1">
            <a:spLocks/>
          </p:cNvSpPr>
          <p:nvPr/>
        </p:nvSpPr>
        <p:spPr>
          <a:xfrm>
            <a:off x="5726713" y="-84667"/>
            <a:ext cx="6465287" cy="15160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1" u="none" strike="noStrike" kern="1200" cap="none" spc="0" normalizeH="0" baseline="0" noProof="0" dirty="0">
                <a:ln>
                  <a:noFill/>
                </a:ln>
                <a:solidFill>
                  <a:srgbClr val="FFFFFF"/>
                </a:solidFill>
                <a:effectLst/>
                <a:uLnTx/>
                <a:uFillTx/>
                <a:latin typeface="Gill Sans MT" panose="020B0502020104020203" pitchFamily="34" charset="0"/>
                <a:ea typeface="+mj-ea"/>
                <a:cs typeface="+mj-cs"/>
              </a:rPr>
              <a:t>…following weekend</a:t>
            </a:r>
          </a:p>
        </p:txBody>
      </p:sp>
      <p:pic>
        <p:nvPicPr>
          <p:cNvPr id="5" name="Picture 4">
            <a:extLst>
              <a:ext uri="{FF2B5EF4-FFF2-40B4-BE49-F238E27FC236}">
                <a16:creationId xmlns:a16="http://schemas.microsoft.com/office/drawing/2014/main" id="{F80CE447-924D-425D-8721-7CC79D0D07EA}"/>
              </a:ext>
            </a:extLst>
          </p:cNvPr>
          <p:cNvPicPr>
            <a:picLocks noChangeAspect="1"/>
          </p:cNvPicPr>
          <p:nvPr/>
        </p:nvPicPr>
        <p:blipFill>
          <a:blip r:embed="rId3"/>
          <a:stretch>
            <a:fillRect/>
          </a:stretch>
        </p:blipFill>
        <p:spPr>
          <a:xfrm>
            <a:off x="107602" y="321733"/>
            <a:ext cx="5227503" cy="5301827"/>
          </a:xfrm>
          <a:prstGeom prst="rect">
            <a:avLst/>
          </a:prstGeom>
          <a:effectLst>
            <a:softEdge rad="63500"/>
          </a:effectLst>
        </p:spPr>
      </p:pic>
      <p:pic>
        <p:nvPicPr>
          <p:cNvPr id="4" name="Picture 3">
            <a:extLst>
              <a:ext uri="{FF2B5EF4-FFF2-40B4-BE49-F238E27FC236}">
                <a16:creationId xmlns:a16="http://schemas.microsoft.com/office/drawing/2014/main" id="{0486ED46-0039-42C8-8B34-38C97CD82493}"/>
              </a:ext>
            </a:extLst>
          </p:cNvPr>
          <p:cNvPicPr>
            <a:picLocks noChangeAspect="1"/>
          </p:cNvPicPr>
          <p:nvPr/>
        </p:nvPicPr>
        <p:blipFill rotWithShape="1">
          <a:blip r:embed="rId4"/>
          <a:srcRect t="26966" r="2" b="17086"/>
          <a:stretch/>
        </p:blipFill>
        <p:spPr>
          <a:xfrm>
            <a:off x="4053038" y="2274570"/>
            <a:ext cx="7786067" cy="3245348"/>
          </a:xfrm>
          <a:prstGeom prst="rect">
            <a:avLst/>
          </a:prstGeom>
          <a:effectLst>
            <a:softEdge rad="63500"/>
          </a:effectLst>
        </p:spPr>
      </p:pic>
      <p:pic>
        <p:nvPicPr>
          <p:cNvPr id="6" name="Picture 5">
            <a:extLst>
              <a:ext uri="{FF2B5EF4-FFF2-40B4-BE49-F238E27FC236}">
                <a16:creationId xmlns:a16="http://schemas.microsoft.com/office/drawing/2014/main" id="{2BC3D128-32E4-45DB-87FA-E23DBCCAE7A6}"/>
              </a:ext>
            </a:extLst>
          </p:cNvPr>
          <p:cNvPicPr>
            <a:picLocks noChangeAspect="1"/>
          </p:cNvPicPr>
          <p:nvPr/>
        </p:nvPicPr>
        <p:blipFill>
          <a:blip r:embed="rId5"/>
          <a:stretch>
            <a:fillRect/>
          </a:stretch>
        </p:blipFill>
        <p:spPr>
          <a:xfrm>
            <a:off x="3148693" y="4400664"/>
            <a:ext cx="7579199" cy="2238508"/>
          </a:xfrm>
          <a:prstGeom prst="rect">
            <a:avLst/>
          </a:prstGeom>
          <a:effectLst>
            <a:softEdge rad="63500"/>
          </a:effectLst>
        </p:spPr>
      </p:pic>
    </p:spTree>
    <p:extLst>
      <p:ext uri="{BB962C8B-B14F-4D97-AF65-F5344CB8AC3E}">
        <p14:creationId xmlns:p14="http://schemas.microsoft.com/office/powerpoint/2010/main" val="3835662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869245" y="304800"/>
            <a:ext cx="497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Hospital Program </a:t>
            </a:r>
          </a:p>
        </p:txBody>
      </p:sp>
      <p:sp>
        <p:nvSpPr>
          <p:cNvPr id="3" name="TextBox 2">
            <a:extLst>
              <a:ext uri="{FF2B5EF4-FFF2-40B4-BE49-F238E27FC236}">
                <a16:creationId xmlns:a16="http://schemas.microsoft.com/office/drawing/2014/main" id="{6EB74771-6641-4A1F-AD81-850434455BDA}"/>
              </a:ext>
            </a:extLst>
          </p:cNvPr>
          <p:cNvSpPr txBox="1"/>
          <p:nvPr/>
        </p:nvSpPr>
        <p:spPr>
          <a:xfrm>
            <a:off x="1667529" y="1537700"/>
            <a:ext cx="55880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NIMS – National Incident Management System</a:t>
            </a:r>
          </a:p>
        </p:txBody>
      </p:sp>
      <p:sp>
        <p:nvSpPr>
          <p:cNvPr id="4" name="TextBox 3">
            <a:extLst>
              <a:ext uri="{FF2B5EF4-FFF2-40B4-BE49-F238E27FC236}">
                <a16:creationId xmlns:a16="http://schemas.microsoft.com/office/drawing/2014/main" id="{B9559515-95E3-40A8-9323-68BA101F567C}"/>
              </a:ext>
            </a:extLst>
          </p:cNvPr>
          <p:cNvSpPr txBox="1"/>
          <p:nvPr/>
        </p:nvSpPr>
        <p:spPr>
          <a:xfrm>
            <a:off x="2918175" y="3181378"/>
            <a:ext cx="60903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ICS – Incident Command System</a:t>
            </a:r>
          </a:p>
        </p:txBody>
      </p:sp>
      <p:sp>
        <p:nvSpPr>
          <p:cNvPr id="7" name="TextBox 6">
            <a:extLst>
              <a:ext uri="{FF2B5EF4-FFF2-40B4-BE49-F238E27FC236}">
                <a16:creationId xmlns:a16="http://schemas.microsoft.com/office/drawing/2014/main" id="{5707CCE7-215D-441F-BF14-E09E9C811972}"/>
              </a:ext>
            </a:extLst>
          </p:cNvPr>
          <p:cNvSpPr txBox="1"/>
          <p:nvPr/>
        </p:nvSpPr>
        <p:spPr>
          <a:xfrm>
            <a:off x="4210351" y="4442321"/>
            <a:ext cx="60903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HICS – Hospital Incident Command System</a:t>
            </a:r>
          </a:p>
        </p:txBody>
      </p:sp>
      <p:sp>
        <p:nvSpPr>
          <p:cNvPr id="5" name="Arrow: Right 4">
            <a:extLst>
              <a:ext uri="{FF2B5EF4-FFF2-40B4-BE49-F238E27FC236}">
                <a16:creationId xmlns:a16="http://schemas.microsoft.com/office/drawing/2014/main" id="{0C86E652-5F46-4A2E-9E30-20A8F0EDCD52}"/>
              </a:ext>
            </a:extLst>
          </p:cNvPr>
          <p:cNvSpPr/>
          <p:nvPr/>
        </p:nvSpPr>
        <p:spPr>
          <a:xfrm rot="2541193">
            <a:off x="2868057" y="2758238"/>
            <a:ext cx="798284" cy="3024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Arrow: Right 8">
            <a:extLst>
              <a:ext uri="{FF2B5EF4-FFF2-40B4-BE49-F238E27FC236}">
                <a16:creationId xmlns:a16="http://schemas.microsoft.com/office/drawing/2014/main" id="{B6D1CCB0-A82F-49C6-ACF8-577AB6C95495}"/>
              </a:ext>
            </a:extLst>
          </p:cNvPr>
          <p:cNvSpPr/>
          <p:nvPr/>
        </p:nvSpPr>
        <p:spPr>
          <a:xfrm rot="2541193">
            <a:off x="3932565" y="3902687"/>
            <a:ext cx="798284" cy="3024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81B01957-9BA1-4288-9B65-89BC5FB93F97}"/>
              </a:ext>
            </a:extLst>
          </p:cNvPr>
          <p:cNvSpPr txBox="1"/>
          <p:nvPr/>
        </p:nvSpPr>
        <p:spPr>
          <a:xfrm>
            <a:off x="5706013" y="5925189"/>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(Structures and Frameworks)</a:t>
            </a:r>
          </a:p>
        </p:txBody>
      </p:sp>
      <p:pic>
        <p:nvPicPr>
          <p:cNvPr id="11" name="Picture 10">
            <a:extLst>
              <a:ext uri="{FF2B5EF4-FFF2-40B4-BE49-F238E27FC236}">
                <a16:creationId xmlns:a16="http://schemas.microsoft.com/office/drawing/2014/main" id="{B16D613E-406F-41C6-80A1-7AE9460E4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247" y="86751"/>
            <a:ext cx="2404572" cy="3113143"/>
          </a:xfrm>
          <a:prstGeom prst="rect">
            <a:avLst/>
          </a:prstGeom>
          <a:effectLst>
            <a:softEdge rad="63500"/>
          </a:effectLst>
        </p:spPr>
      </p:pic>
      <p:pic>
        <p:nvPicPr>
          <p:cNvPr id="15" name="Picture 14">
            <a:extLst>
              <a:ext uri="{FF2B5EF4-FFF2-40B4-BE49-F238E27FC236}">
                <a16:creationId xmlns:a16="http://schemas.microsoft.com/office/drawing/2014/main" id="{F56607C2-7EA5-41F0-B112-73DE38436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80" y="4069910"/>
            <a:ext cx="3429000" cy="1874520"/>
          </a:xfrm>
          <a:prstGeom prst="rect">
            <a:avLst/>
          </a:prstGeom>
          <a:effectLst>
            <a:softEdge rad="63500"/>
          </a:effectLst>
        </p:spPr>
      </p:pic>
    </p:spTree>
    <p:extLst>
      <p:ext uri="{BB962C8B-B14F-4D97-AF65-F5344CB8AC3E}">
        <p14:creationId xmlns:p14="http://schemas.microsoft.com/office/powerpoint/2010/main" val="3310198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64029C-6E24-4614-B601-3D237C1B259E}"/>
              </a:ext>
            </a:extLst>
          </p:cNvPr>
          <p:cNvPicPr>
            <a:picLocks noChangeAspect="1"/>
          </p:cNvPicPr>
          <p:nvPr/>
        </p:nvPicPr>
        <p:blipFill>
          <a:blip r:embed="rId2"/>
          <a:stretch>
            <a:fillRect/>
          </a:stretch>
        </p:blipFill>
        <p:spPr>
          <a:xfrm>
            <a:off x="1083991" y="51960"/>
            <a:ext cx="10026824" cy="6661479"/>
          </a:xfrm>
          <a:prstGeom prst="rect">
            <a:avLst/>
          </a:prstGeom>
          <a:effectLst>
            <a:softEdge rad="63500"/>
          </a:effectLst>
        </p:spPr>
      </p:pic>
      <p:sp>
        <p:nvSpPr>
          <p:cNvPr id="7" name="TextBox 6">
            <a:extLst>
              <a:ext uri="{FF2B5EF4-FFF2-40B4-BE49-F238E27FC236}">
                <a16:creationId xmlns:a16="http://schemas.microsoft.com/office/drawing/2014/main" id="{5707CCE7-215D-441F-BF14-E09E9C811972}"/>
              </a:ext>
            </a:extLst>
          </p:cNvPr>
          <p:cNvSpPr txBox="1"/>
          <p:nvPr/>
        </p:nvSpPr>
        <p:spPr>
          <a:xfrm>
            <a:off x="1547148" y="219044"/>
            <a:ext cx="9077303" cy="584775"/>
          </a:xfrm>
          <a:prstGeom prst="rect">
            <a:avLst/>
          </a:prstGeom>
          <a:solidFill>
            <a:schemeClr val="bg2">
              <a:lumMod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HICS – Hospital Incident Command System</a:t>
            </a:r>
          </a:p>
        </p:txBody>
      </p:sp>
    </p:spTree>
    <p:extLst>
      <p:ext uri="{BB962C8B-B14F-4D97-AF65-F5344CB8AC3E}">
        <p14:creationId xmlns:p14="http://schemas.microsoft.com/office/powerpoint/2010/main" val="2324742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549337-1FB3-46AC-8DAE-D48F2D273B11}"/>
              </a:ext>
            </a:extLst>
          </p:cNvPr>
          <p:cNvSpPr txBox="1"/>
          <p:nvPr/>
        </p:nvSpPr>
        <p:spPr>
          <a:xfrm>
            <a:off x="5165472" y="233416"/>
            <a:ext cx="3470528" cy="1200329"/>
          </a:xfrm>
          <a:prstGeom prst="rect">
            <a:avLst/>
          </a:prstGeom>
          <a:noFill/>
          <a:ln w="762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Incident Commander</a:t>
            </a:r>
          </a:p>
        </p:txBody>
      </p:sp>
      <p:sp>
        <p:nvSpPr>
          <p:cNvPr id="9" name="TextBox 8">
            <a:extLst>
              <a:ext uri="{FF2B5EF4-FFF2-40B4-BE49-F238E27FC236}">
                <a16:creationId xmlns:a16="http://schemas.microsoft.com/office/drawing/2014/main" id="{CEE0B724-FBCB-447A-B86F-1610D37EA309}"/>
              </a:ext>
            </a:extLst>
          </p:cNvPr>
          <p:cNvSpPr txBox="1"/>
          <p:nvPr/>
        </p:nvSpPr>
        <p:spPr>
          <a:xfrm>
            <a:off x="3351186" y="4005129"/>
            <a:ext cx="2744814" cy="1077218"/>
          </a:xfrm>
          <a:prstGeom prst="rect">
            <a:avLst/>
          </a:prstGeom>
          <a:noFill/>
          <a:ln w="444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Planning Section Chief</a:t>
            </a:r>
          </a:p>
        </p:txBody>
      </p:sp>
      <p:sp>
        <p:nvSpPr>
          <p:cNvPr id="10" name="TextBox 9">
            <a:extLst>
              <a:ext uri="{FF2B5EF4-FFF2-40B4-BE49-F238E27FC236}">
                <a16:creationId xmlns:a16="http://schemas.microsoft.com/office/drawing/2014/main" id="{D34EA062-28B4-47A5-BB4E-985F1FEB5021}"/>
              </a:ext>
            </a:extLst>
          </p:cNvPr>
          <p:cNvSpPr txBox="1"/>
          <p:nvPr/>
        </p:nvSpPr>
        <p:spPr>
          <a:xfrm>
            <a:off x="303187" y="4005129"/>
            <a:ext cx="2744814" cy="1077218"/>
          </a:xfrm>
          <a:prstGeom prst="rect">
            <a:avLst/>
          </a:prstGeom>
          <a:noFill/>
          <a:ln w="444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Operations Section Chief</a:t>
            </a:r>
          </a:p>
        </p:txBody>
      </p:sp>
      <p:sp>
        <p:nvSpPr>
          <p:cNvPr id="11" name="TextBox 10">
            <a:extLst>
              <a:ext uri="{FF2B5EF4-FFF2-40B4-BE49-F238E27FC236}">
                <a16:creationId xmlns:a16="http://schemas.microsoft.com/office/drawing/2014/main" id="{EE83326E-9472-4705-B3D6-D950E1F42EA8}"/>
              </a:ext>
            </a:extLst>
          </p:cNvPr>
          <p:cNvSpPr txBox="1"/>
          <p:nvPr/>
        </p:nvSpPr>
        <p:spPr>
          <a:xfrm>
            <a:off x="8249760" y="1606528"/>
            <a:ext cx="2918983" cy="830997"/>
          </a:xfrm>
          <a:prstGeom prst="rect">
            <a:avLst/>
          </a:prstGeom>
          <a:noFill/>
          <a:ln w="444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Medical – Technical Specialist</a:t>
            </a:r>
          </a:p>
        </p:txBody>
      </p:sp>
      <p:sp>
        <p:nvSpPr>
          <p:cNvPr id="12" name="TextBox 11">
            <a:extLst>
              <a:ext uri="{FF2B5EF4-FFF2-40B4-BE49-F238E27FC236}">
                <a16:creationId xmlns:a16="http://schemas.microsoft.com/office/drawing/2014/main" id="{182D2C4D-7CDB-452C-A9AE-56C6E87E32C1}"/>
              </a:ext>
            </a:extLst>
          </p:cNvPr>
          <p:cNvSpPr txBox="1"/>
          <p:nvPr/>
        </p:nvSpPr>
        <p:spPr>
          <a:xfrm>
            <a:off x="2438400" y="2812168"/>
            <a:ext cx="2431140" cy="461665"/>
          </a:xfrm>
          <a:prstGeom prst="rect">
            <a:avLst/>
          </a:prstGeom>
          <a:noFill/>
          <a:ln w="444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Safety Officer</a:t>
            </a:r>
          </a:p>
        </p:txBody>
      </p:sp>
      <p:sp>
        <p:nvSpPr>
          <p:cNvPr id="13" name="TextBox 12">
            <a:extLst>
              <a:ext uri="{FF2B5EF4-FFF2-40B4-BE49-F238E27FC236}">
                <a16:creationId xmlns:a16="http://schemas.microsoft.com/office/drawing/2014/main" id="{C5EDEC3F-92EF-4E90-8DB7-D49535107EC8}"/>
              </a:ext>
            </a:extLst>
          </p:cNvPr>
          <p:cNvSpPr txBox="1"/>
          <p:nvPr/>
        </p:nvSpPr>
        <p:spPr>
          <a:xfrm>
            <a:off x="2438400" y="2058930"/>
            <a:ext cx="2442026" cy="461665"/>
          </a:xfrm>
          <a:prstGeom prst="rect">
            <a:avLst/>
          </a:prstGeom>
          <a:noFill/>
          <a:ln w="444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Liaison Officer</a:t>
            </a:r>
          </a:p>
        </p:txBody>
      </p:sp>
      <p:sp>
        <p:nvSpPr>
          <p:cNvPr id="14" name="TextBox 13">
            <a:extLst>
              <a:ext uri="{FF2B5EF4-FFF2-40B4-BE49-F238E27FC236}">
                <a16:creationId xmlns:a16="http://schemas.microsoft.com/office/drawing/2014/main" id="{1C54074A-BF74-4E0D-BE44-329F84A37DB4}"/>
              </a:ext>
            </a:extLst>
          </p:cNvPr>
          <p:cNvSpPr txBox="1"/>
          <p:nvPr/>
        </p:nvSpPr>
        <p:spPr>
          <a:xfrm>
            <a:off x="870856" y="1352886"/>
            <a:ext cx="3958771" cy="461665"/>
          </a:xfrm>
          <a:prstGeom prst="rect">
            <a:avLst/>
          </a:prstGeom>
          <a:noFill/>
          <a:ln w="444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Public Information Officer</a:t>
            </a:r>
          </a:p>
        </p:txBody>
      </p:sp>
      <p:sp>
        <p:nvSpPr>
          <p:cNvPr id="15" name="TextBox 14">
            <a:extLst>
              <a:ext uri="{FF2B5EF4-FFF2-40B4-BE49-F238E27FC236}">
                <a16:creationId xmlns:a16="http://schemas.microsoft.com/office/drawing/2014/main" id="{4DBF4B98-FE59-4659-8D66-7AA833D3DBF3}"/>
              </a:ext>
            </a:extLst>
          </p:cNvPr>
          <p:cNvSpPr txBox="1"/>
          <p:nvPr/>
        </p:nvSpPr>
        <p:spPr>
          <a:xfrm>
            <a:off x="9309300" y="4005129"/>
            <a:ext cx="2744814" cy="1077218"/>
          </a:xfrm>
          <a:prstGeom prst="rect">
            <a:avLst/>
          </a:prstGeom>
          <a:noFill/>
          <a:ln w="444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Gill Sans MT" panose="020B0502020104020203" pitchFamily="34" charset="0"/>
                <a:ea typeface="+mn-ea"/>
                <a:cs typeface="+mn-cs"/>
              </a:rPr>
              <a:t>Finance Section Chief</a:t>
            </a:r>
          </a:p>
        </p:txBody>
      </p:sp>
      <p:sp>
        <p:nvSpPr>
          <p:cNvPr id="16" name="TextBox 15">
            <a:extLst>
              <a:ext uri="{FF2B5EF4-FFF2-40B4-BE49-F238E27FC236}">
                <a16:creationId xmlns:a16="http://schemas.microsoft.com/office/drawing/2014/main" id="{8BEBB9F9-F4EF-41CC-98D6-D8BDF8B75F8D}"/>
              </a:ext>
            </a:extLst>
          </p:cNvPr>
          <p:cNvSpPr txBox="1"/>
          <p:nvPr/>
        </p:nvSpPr>
        <p:spPr>
          <a:xfrm>
            <a:off x="6399185" y="4005129"/>
            <a:ext cx="2744814" cy="1077218"/>
          </a:xfrm>
          <a:prstGeom prst="rect">
            <a:avLst/>
          </a:prstGeom>
          <a:noFill/>
          <a:ln w="444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Gill Sans MT" panose="020B0502020104020203" pitchFamily="34" charset="0"/>
                <a:ea typeface="+mn-ea"/>
                <a:cs typeface="+mn-cs"/>
              </a:rPr>
              <a:t>Logistics Section Chief</a:t>
            </a:r>
          </a:p>
        </p:txBody>
      </p:sp>
      <p:cxnSp>
        <p:nvCxnSpPr>
          <p:cNvPr id="18" name="Straight Connector 17">
            <a:extLst>
              <a:ext uri="{FF2B5EF4-FFF2-40B4-BE49-F238E27FC236}">
                <a16:creationId xmlns:a16="http://schemas.microsoft.com/office/drawing/2014/main" id="{DC87CF37-8706-40C7-B106-2260092F3D91}"/>
              </a:ext>
            </a:extLst>
          </p:cNvPr>
          <p:cNvCxnSpPr>
            <a:cxnSpLocks/>
            <a:stCxn id="3" idx="2"/>
          </p:cNvCxnSpPr>
          <p:nvPr/>
        </p:nvCxnSpPr>
        <p:spPr>
          <a:xfrm>
            <a:off x="6900736" y="1433745"/>
            <a:ext cx="22578" cy="2252884"/>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596F95-880A-4EF2-AFCB-2E2F255F08AE}"/>
              </a:ext>
            </a:extLst>
          </p:cNvPr>
          <p:cNvCxnSpPr>
            <a:cxnSpLocks/>
          </p:cNvCxnSpPr>
          <p:nvPr/>
        </p:nvCxnSpPr>
        <p:spPr>
          <a:xfrm>
            <a:off x="1421593" y="3686629"/>
            <a:ext cx="9260114"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4290F5-1BF0-4AA3-B3F7-1F7C7DD4A131}"/>
              </a:ext>
            </a:extLst>
          </p:cNvPr>
          <p:cNvCxnSpPr>
            <a:cxnSpLocks/>
          </p:cNvCxnSpPr>
          <p:nvPr/>
        </p:nvCxnSpPr>
        <p:spPr>
          <a:xfrm>
            <a:off x="4872768" y="1647426"/>
            <a:ext cx="2035223" cy="2529"/>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4D23FCF-5036-46DB-8761-4F1E94783295}"/>
              </a:ext>
            </a:extLst>
          </p:cNvPr>
          <p:cNvCxnSpPr>
            <a:cxnSpLocks/>
          </p:cNvCxnSpPr>
          <p:nvPr/>
        </p:nvCxnSpPr>
        <p:spPr>
          <a:xfrm>
            <a:off x="4891312" y="2329545"/>
            <a:ext cx="2035223" cy="2529"/>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856EC1-62BE-4D5E-BEA4-732186C7AF8C}"/>
              </a:ext>
            </a:extLst>
          </p:cNvPr>
          <p:cNvCxnSpPr>
            <a:cxnSpLocks/>
          </p:cNvCxnSpPr>
          <p:nvPr/>
        </p:nvCxnSpPr>
        <p:spPr>
          <a:xfrm>
            <a:off x="4891312" y="3093348"/>
            <a:ext cx="2035223" cy="2529"/>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67BA3C-7FAF-43B0-8EA2-BB5B2572B511}"/>
              </a:ext>
            </a:extLst>
          </p:cNvPr>
          <p:cNvCxnSpPr>
            <a:cxnSpLocks/>
          </p:cNvCxnSpPr>
          <p:nvPr/>
        </p:nvCxnSpPr>
        <p:spPr>
          <a:xfrm>
            <a:off x="6900736" y="2035633"/>
            <a:ext cx="1327252"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3C4E66A-CE88-4160-8D3E-A16068C3A14A}"/>
              </a:ext>
            </a:extLst>
          </p:cNvPr>
          <p:cNvCxnSpPr>
            <a:cxnSpLocks/>
          </p:cNvCxnSpPr>
          <p:nvPr/>
        </p:nvCxnSpPr>
        <p:spPr>
          <a:xfrm>
            <a:off x="1418372" y="3686629"/>
            <a:ext cx="3221" cy="31850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ECB994-9DA3-4D73-8057-F8CABC1C9418}"/>
              </a:ext>
            </a:extLst>
          </p:cNvPr>
          <p:cNvCxnSpPr>
            <a:cxnSpLocks/>
          </p:cNvCxnSpPr>
          <p:nvPr/>
        </p:nvCxnSpPr>
        <p:spPr>
          <a:xfrm>
            <a:off x="4703449" y="3693894"/>
            <a:ext cx="3221" cy="31850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962BB2-79C1-4F0A-A78C-6FA285BBC5D8}"/>
              </a:ext>
            </a:extLst>
          </p:cNvPr>
          <p:cNvCxnSpPr>
            <a:cxnSpLocks/>
          </p:cNvCxnSpPr>
          <p:nvPr/>
        </p:nvCxnSpPr>
        <p:spPr>
          <a:xfrm>
            <a:off x="7758690" y="3686629"/>
            <a:ext cx="0" cy="300499"/>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00698EC-8737-4E0D-AC74-7E9B5FF3AB55}"/>
              </a:ext>
            </a:extLst>
          </p:cNvPr>
          <p:cNvCxnSpPr>
            <a:cxnSpLocks/>
          </p:cNvCxnSpPr>
          <p:nvPr/>
        </p:nvCxnSpPr>
        <p:spPr>
          <a:xfrm>
            <a:off x="10681707" y="3693894"/>
            <a:ext cx="3221" cy="31850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29D17E0-D0F8-4A9E-9979-DA094063C13C}"/>
              </a:ext>
            </a:extLst>
          </p:cNvPr>
          <p:cNvGrpSpPr/>
          <p:nvPr/>
        </p:nvGrpSpPr>
        <p:grpSpPr>
          <a:xfrm>
            <a:off x="945972" y="5129976"/>
            <a:ext cx="415016" cy="1147003"/>
            <a:chOff x="1153480" y="5082347"/>
            <a:chExt cx="415016" cy="1147003"/>
          </a:xfrm>
        </p:grpSpPr>
        <p:cxnSp>
          <p:nvCxnSpPr>
            <p:cNvPr id="4" name="Straight Connector 3">
              <a:extLst>
                <a:ext uri="{FF2B5EF4-FFF2-40B4-BE49-F238E27FC236}">
                  <a16:creationId xmlns:a16="http://schemas.microsoft.com/office/drawing/2014/main" id="{BCBA1F21-F139-412F-B6C8-779BDE4CE074}"/>
                </a:ext>
              </a:extLst>
            </p:cNvPr>
            <p:cNvCxnSpPr/>
            <p:nvPr/>
          </p:nvCxnSpPr>
          <p:spPr>
            <a:xfrm>
              <a:off x="1153480" y="5082347"/>
              <a:ext cx="0" cy="1147003"/>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98679C9-B1A8-4442-928F-E952595F312C}"/>
                </a:ext>
              </a:extLst>
            </p:cNvPr>
            <p:cNvCxnSpPr>
              <a:cxnSpLocks/>
            </p:cNvCxnSpPr>
            <p:nvPr/>
          </p:nvCxnSpPr>
          <p:spPr>
            <a:xfrm>
              <a:off x="1182734" y="5400676"/>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81769F-61E4-432A-ADFC-D32A30345C90}"/>
                </a:ext>
              </a:extLst>
            </p:cNvPr>
            <p:cNvCxnSpPr>
              <a:cxnSpLocks/>
            </p:cNvCxnSpPr>
            <p:nvPr/>
          </p:nvCxnSpPr>
          <p:spPr>
            <a:xfrm>
              <a:off x="1177966" y="565309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6925C34-AF61-4DB9-8951-DF73B84A8FB8}"/>
                </a:ext>
              </a:extLst>
            </p:cNvPr>
            <p:cNvCxnSpPr>
              <a:cxnSpLocks/>
            </p:cNvCxnSpPr>
            <p:nvPr/>
          </p:nvCxnSpPr>
          <p:spPr>
            <a:xfrm>
              <a:off x="1163678" y="591026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FB90F8A-CB33-4D0A-8CA9-11474E54D1B7}"/>
                </a:ext>
              </a:extLst>
            </p:cNvPr>
            <p:cNvCxnSpPr>
              <a:cxnSpLocks/>
            </p:cNvCxnSpPr>
            <p:nvPr/>
          </p:nvCxnSpPr>
          <p:spPr>
            <a:xfrm>
              <a:off x="1163678" y="622460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1DBAAD3-D6F4-46B7-855A-C22FE989C148}"/>
              </a:ext>
            </a:extLst>
          </p:cNvPr>
          <p:cNvGrpSpPr/>
          <p:nvPr/>
        </p:nvGrpSpPr>
        <p:grpSpPr>
          <a:xfrm>
            <a:off x="7042465" y="5129976"/>
            <a:ext cx="415016" cy="1147003"/>
            <a:chOff x="1153480" y="5082347"/>
            <a:chExt cx="415016" cy="1147003"/>
          </a:xfrm>
        </p:grpSpPr>
        <p:cxnSp>
          <p:nvCxnSpPr>
            <p:cNvPr id="35" name="Straight Connector 34">
              <a:extLst>
                <a:ext uri="{FF2B5EF4-FFF2-40B4-BE49-F238E27FC236}">
                  <a16:creationId xmlns:a16="http://schemas.microsoft.com/office/drawing/2014/main" id="{1E9A5304-381B-4A1B-88CC-42DC324F6108}"/>
                </a:ext>
              </a:extLst>
            </p:cNvPr>
            <p:cNvCxnSpPr/>
            <p:nvPr/>
          </p:nvCxnSpPr>
          <p:spPr>
            <a:xfrm>
              <a:off x="1153480" y="5082347"/>
              <a:ext cx="0" cy="1147003"/>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A1B3A3-0AF0-435B-8D22-D8EC90EAE6C4}"/>
                </a:ext>
              </a:extLst>
            </p:cNvPr>
            <p:cNvCxnSpPr>
              <a:cxnSpLocks/>
            </p:cNvCxnSpPr>
            <p:nvPr/>
          </p:nvCxnSpPr>
          <p:spPr>
            <a:xfrm>
              <a:off x="1182734" y="5400676"/>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187B84-B25E-411B-9EFA-3A24236EA402}"/>
                </a:ext>
              </a:extLst>
            </p:cNvPr>
            <p:cNvCxnSpPr>
              <a:cxnSpLocks/>
            </p:cNvCxnSpPr>
            <p:nvPr/>
          </p:nvCxnSpPr>
          <p:spPr>
            <a:xfrm>
              <a:off x="1177966" y="565309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A13988E-4A69-4722-8737-81EC2C990E82}"/>
                </a:ext>
              </a:extLst>
            </p:cNvPr>
            <p:cNvCxnSpPr>
              <a:cxnSpLocks/>
            </p:cNvCxnSpPr>
            <p:nvPr/>
          </p:nvCxnSpPr>
          <p:spPr>
            <a:xfrm>
              <a:off x="1163678" y="591026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5FA195-5776-4DFC-9567-86D2E82EF26F}"/>
                </a:ext>
              </a:extLst>
            </p:cNvPr>
            <p:cNvCxnSpPr>
              <a:cxnSpLocks/>
            </p:cNvCxnSpPr>
            <p:nvPr/>
          </p:nvCxnSpPr>
          <p:spPr>
            <a:xfrm>
              <a:off x="1163678" y="622460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8073EDA-96E2-4D6D-AE78-E373BD12ECC7}"/>
              </a:ext>
            </a:extLst>
          </p:cNvPr>
          <p:cNvGrpSpPr/>
          <p:nvPr/>
        </p:nvGrpSpPr>
        <p:grpSpPr>
          <a:xfrm>
            <a:off x="3961586" y="5129976"/>
            <a:ext cx="415016" cy="1147003"/>
            <a:chOff x="1153480" y="5082347"/>
            <a:chExt cx="415016" cy="1147003"/>
          </a:xfrm>
        </p:grpSpPr>
        <p:cxnSp>
          <p:nvCxnSpPr>
            <p:cNvPr id="41" name="Straight Connector 40">
              <a:extLst>
                <a:ext uri="{FF2B5EF4-FFF2-40B4-BE49-F238E27FC236}">
                  <a16:creationId xmlns:a16="http://schemas.microsoft.com/office/drawing/2014/main" id="{D6410DF2-2CFF-4609-9DD9-518756B3E7C4}"/>
                </a:ext>
              </a:extLst>
            </p:cNvPr>
            <p:cNvCxnSpPr/>
            <p:nvPr/>
          </p:nvCxnSpPr>
          <p:spPr>
            <a:xfrm>
              <a:off x="1153480" y="5082347"/>
              <a:ext cx="0" cy="1147003"/>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699091-C348-4DB3-9E63-10D43BAAC268}"/>
                </a:ext>
              </a:extLst>
            </p:cNvPr>
            <p:cNvCxnSpPr>
              <a:cxnSpLocks/>
            </p:cNvCxnSpPr>
            <p:nvPr/>
          </p:nvCxnSpPr>
          <p:spPr>
            <a:xfrm>
              <a:off x="1182734" y="5400676"/>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9FD5C5B-A4A7-4F43-A17B-E1D9401FA743}"/>
                </a:ext>
              </a:extLst>
            </p:cNvPr>
            <p:cNvCxnSpPr>
              <a:cxnSpLocks/>
            </p:cNvCxnSpPr>
            <p:nvPr/>
          </p:nvCxnSpPr>
          <p:spPr>
            <a:xfrm>
              <a:off x="1177966" y="565309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12C6BE-C22F-42C8-9B30-D4A3C605D869}"/>
                </a:ext>
              </a:extLst>
            </p:cNvPr>
            <p:cNvCxnSpPr>
              <a:cxnSpLocks/>
            </p:cNvCxnSpPr>
            <p:nvPr/>
          </p:nvCxnSpPr>
          <p:spPr>
            <a:xfrm>
              <a:off x="1163678" y="591026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657D258-D147-4B1C-B9BC-6A2600CF6EEF}"/>
                </a:ext>
              </a:extLst>
            </p:cNvPr>
            <p:cNvCxnSpPr>
              <a:cxnSpLocks/>
            </p:cNvCxnSpPr>
            <p:nvPr/>
          </p:nvCxnSpPr>
          <p:spPr>
            <a:xfrm>
              <a:off x="1163678" y="622460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7F7FE138-5204-4DBD-8AED-BA57FE144940}"/>
              </a:ext>
            </a:extLst>
          </p:cNvPr>
          <p:cNvGrpSpPr/>
          <p:nvPr/>
        </p:nvGrpSpPr>
        <p:grpSpPr>
          <a:xfrm>
            <a:off x="9778719" y="5140530"/>
            <a:ext cx="415016" cy="1147003"/>
            <a:chOff x="1153480" y="5082347"/>
            <a:chExt cx="415016" cy="1147003"/>
          </a:xfrm>
        </p:grpSpPr>
        <p:cxnSp>
          <p:nvCxnSpPr>
            <p:cNvPr id="47" name="Straight Connector 46">
              <a:extLst>
                <a:ext uri="{FF2B5EF4-FFF2-40B4-BE49-F238E27FC236}">
                  <a16:creationId xmlns:a16="http://schemas.microsoft.com/office/drawing/2014/main" id="{9A82FD8A-D2A2-44C4-85E5-4BDFA91A60AB}"/>
                </a:ext>
              </a:extLst>
            </p:cNvPr>
            <p:cNvCxnSpPr/>
            <p:nvPr/>
          </p:nvCxnSpPr>
          <p:spPr>
            <a:xfrm>
              <a:off x="1153480" y="5082347"/>
              <a:ext cx="0" cy="1147003"/>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A4089F-BB77-405F-ACAF-3DB3EE01025F}"/>
                </a:ext>
              </a:extLst>
            </p:cNvPr>
            <p:cNvCxnSpPr>
              <a:cxnSpLocks/>
            </p:cNvCxnSpPr>
            <p:nvPr/>
          </p:nvCxnSpPr>
          <p:spPr>
            <a:xfrm>
              <a:off x="1182734" y="5400676"/>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EFE428C-E9A6-43BD-8267-B9B3CB46694D}"/>
                </a:ext>
              </a:extLst>
            </p:cNvPr>
            <p:cNvCxnSpPr>
              <a:cxnSpLocks/>
            </p:cNvCxnSpPr>
            <p:nvPr/>
          </p:nvCxnSpPr>
          <p:spPr>
            <a:xfrm>
              <a:off x="1177966" y="565309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71BEFAA-F36B-4F2F-8656-F30DC3E6CCB1}"/>
                </a:ext>
              </a:extLst>
            </p:cNvPr>
            <p:cNvCxnSpPr>
              <a:cxnSpLocks/>
            </p:cNvCxnSpPr>
            <p:nvPr/>
          </p:nvCxnSpPr>
          <p:spPr>
            <a:xfrm>
              <a:off x="1163678" y="591026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CC977F-062F-4E17-8BCF-FF2FFCEB7B38}"/>
                </a:ext>
              </a:extLst>
            </p:cNvPr>
            <p:cNvCxnSpPr>
              <a:cxnSpLocks/>
            </p:cNvCxnSpPr>
            <p:nvPr/>
          </p:nvCxnSpPr>
          <p:spPr>
            <a:xfrm>
              <a:off x="1163678" y="6224602"/>
              <a:ext cx="38576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B8A55C33-5E7E-42B9-882F-BC1BB9B6B514}"/>
              </a:ext>
            </a:extLst>
          </p:cNvPr>
          <p:cNvSpPr txBox="1"/>
          <p:nvPr/>
        </p:nvSpPr>
        <p:spPr>
          <a:xfrm>
            <a:off x="8249759" y="2573826"/>
            <a:ext cx="2918983" cy="830997"/>
          </a:xfrm>
          <a:prstGeom prst="rect">
            <a:avLst/>
          </a:prstGeom>
          <a:noFill/>
          <a:ln w="444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Medical Office Building Liaison</a:t>
            </a:r>
          </a:p>
        </p:txBody>
      </p:sp>
      <p:cxnSp>
        <p:nvCxnSpPr>
          <p:cNvPr id="53" name="Straight Connector 52">
            <a:extLst>
              <a:ext uri="{FF2B5EF4-FFF2-40B4-BE49-F238E27FC236}">
                <a16:creationId xmlns:a16="http://schemas.microsoft.com/office/drawing/2014/main" id="{E2DC8C5E-46D1-4151-8455-C3EDF331C12E}"/>
              </a:ext>
            </a:extLst>
          </p:cNvPr>
          <p:cNvCxnSpPr>
            <a:cxnSpLocks/>
          </p:cNvCxnSpPr>
          <p:nvPr/>
        </p:nvCxnSpPr>
        <p:spPr>
          <a:xfrm>
            <a:off x="6907991" y="2989324"/>
            <a:ext cx="1327252"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307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652975" y="1168"/>
            <a:ext cx="497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Hospital Program </a:t>
            </a:r>
          </a:p>
        </p:txBody>
      </p:sp>
      <p:sp>
        <p:nvSpPr>
          <p:cNvPr id="15" name="Content Placeholder 2">
            <a:extLst>
              <a:ext uri="{FF2B5EF4-FFF2-40B4-BE49-F238E27FC236}">
                <a16:creationId xmlns:a16="http://schemas.microsoft.com/office/drawing/2014/main" id="{4C138A9A-8682-448F-9FFA-8764D67B5EC6}"/>
              </a:ext>
            </a:extLst>
          </p:cNvPr>
          <p:cNvSpPr txBox="1">
            <a:spLocks/>
          </p:cNvSpPr>
          <p:nvPr/>
        </p:nvSpPr>
        <p:spPr>
          <a:xfrm>
            <a:off x="475915" y="355111"/>
            <a:ext cx="5155460" cy="6640813"/>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628650" marR="0" lvl="1" indent="-1714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solidFill>
                <a:prstClr val="white">
                  <a:tint val="75000"/>
                </a:prstClr>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Preparation (Plan)</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err="1">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Watchbill</a:t>
            </a:r>
            <a:endPar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Qualification Card</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Checklists: Setup of Command Center </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Practice (Do)</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Tabletops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Training sessions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Exercises - using Hazard Vulnerability Analysis (HVA)</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Review (Check)</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After Action Reports – routed through CEO </a:t>
            </a:r>
          </a:p>
          <a:p>
            <a:pPr marL="0" marR="0" lvl="0" indent="0" algn="l" defTabSz="457200" rtl="0" eaLnBrk="1" fontAlgn="auto" latinLnBrk="0" hangingPunct="1">
              <a:lnSpc>
                <a:spcPct val="11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Learn &amp; Improve (Act)</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Mass Casualty Protocol Cards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Include community involvement as much as possible</a:t>
            </a:r>
          </a:p>
          <a:p>
            <a:pPr marL="285750" marR="0" lvl="0" indent="-2857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7F40F273-791F-4F3A-9832-338C46468C11}"/>
              </a:ext>
            </a:extLst>
          </p:cNvPr>
          <p:cNvPicPr>
            <a:picLocks noChangeAspect="1"/>
          </p:cNvPicPr>
          <p:nvPr/>
        </p:nvPicPr>
        <p:blipFill rotWithShape="1">
          <a:blip r:embed="rId3"/>
          <a:srcRect r="18159" b="35496"/>
          <a:stretch/>
        </p:blipFill>
        <p:spPr>
          <a:xfrm>
            <a:off x="5367131" y="0"/>
            <a:ext cx="7262192" cy="6301946"/>
          </a:xfrm>
          <a:prstGeom prst="rect">
            <a:avLst/>
          </a:prstGeom>
        </p:spPr>
      </p:pic>
      <p:sp>
        <p:nvSpPr>
          <p:cNvPr id="5" name="TextBox 4">
            <a:extLst>
              <a:ext uri="{FF2B5EF4-FFF2-40B4-BE49-F238E27FC236}">
                <a16:creationId xmlns:a16="http://schemas.microsoft.com/office/drawing/2014/main" id="{10584F64-1C86-49FA-B671-EF84DD6501DA}"/>
              </a:ext>
            </a:extLst>
          </p:cNvPr>
          <p:cNvSpPr txBox="1"/>
          <p:nvPr/>
        </p:nvSpPr>
        <p:spPr>
          <a:xfrm>
            <a:off x="7488195" y="1495483"/>
            <a:ext cx="4300151" cy="52322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rPr>
              <a:t>(Structures/Framework)</a:t>
            </a:r>
          </a:p>
        </p:txBody>
      </p:sp>
    </p:spTree>
    <p:extLst>
      <p:ext uri="{BB962C8B-B14F-4D97-AF65-F5344CB8AC3E}">
        <p14:creationId xmlns:p14="http://schemas.microsoft.com/office/powerpoint/2010/main" val="13079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1148022" y="149588"/>
            <a:ext cx="497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Hospital Program </a:t>
            </a:r>
          </a:p>
        </p:txBody>
      </p:sp>
      <p:sp>
        <p:nvSpPr>
          <p:cNvPr id="15" name="Content Placeholder 2">
            <a:extLst>
              <a:ext uri="{FF2B5EF4-FFF2-40B4-BE49-F238E27FC236}">
                <a16:creationId xmlns:a16="http://schemas.microsoft.com/office/drawing/2014/main" id="{4C138A9A-8682-448F-9FFA-8764D67B5EC6}"/>
              </a:ext>
            </a:extLst>
          </p:cNvPr>
          <p:cNvSpPr txBox="1">
            <a:spLocks/>
          </p:cNvSpPr>
          <p:nvPr/>
        </p:nvSpPr>
        <p:spPr>
          <a:xfrm>
            <a:off x="475915" y="355111"/>
            <a:ext cx="5155460" cy="6640813"/>
          </a:xfrm>
          <a:prstGeom prst="rect">
            <a:avLst/>
          </a:prstGeom>
          <a:effectLst>
            <a:softEdge rad="63500"/>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628650" marR="0" lvl="1" indent="-1714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solidFill>
                <a:prstClr val="white">
                  <a:tint val="75000"/>
                </a:prstClr>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Preparation (Plan)</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err="1">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Watchbill</a:t>
            </a:r>
            <a:endPar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Qualification Card</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Checklists: Setup of Command Center </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Practice (Do)</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Tabletops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Training sessions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Exercises - using Hazard Vulnerability Analysis (HVA)</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Review (Check)</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After Action Reports – routed through CEO </a:t>
            </a:r>
          </a:p>
          <a:p>
            <a:pPr marL="0" marR="0" lvl="0" indent="0" algn="l" defTabSz="457200" rtl="0" eaLnBrk="1" fontAlgn="auto" latinLnBrk="0" hangingPunct="1">
              <a:lnSpc>
                <a:spcPct val="11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Learn &amp; Improve (Act)</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Mass Casualty Protocol Cards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Include community involvement as much as possible</a:t>
            </a:r>
          </a:p>
          <a:p>
            <a:pPr marL="285750" marR="0" lvl="0" indent="-2857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pic>
        <p:nvPicPr>
          <p:cNvPr id="13" name="Picture 12">
            <a:extLst>
              <a:ext uri="{FF2B5EF4-FFF2-40B4-BE49-F238E27FC236}">
                <a16:creationId xmlns:a16="http://schemas.microsoft.com/office/drawing/2014/main" id="{0928BE17-D80D-457C-A4ED-D664BD469AF2}"/>
              </a:ext>
            </a:extLst>
          </p:cNvPr>
          <p:cNvPicPr>
            <a:picLocks noChangeAspect="1"/>
          </p:cNvPicPr>
          <p:nvPr/>
        </p:nvPicPr>
        <p:blipFill rotWithShape="1">
          <a:blip r:embed="rId3"/>
          <a:srcRect l="3698" r="3933" b="14119"/>
          <a:stretch/>
        </p:blipFill>
        <p:spPr>
          <a:xfrm>
            <a:off x="5738193" y="53008"/>
            <a:ext cx="6308035" cy="6745357"/>
          </a:xfrm>
          <a:prstGeom prst="rect">
            <a:avLst/>
          </a:prstGeom>
          <a:ln>
            <a:solidFill>
              <a:schemeClr val="tx1"/>
            </a:solidFill>
          </a:ln>
          <a:effectLst>
            <a:outerShdw blurRad="114300" dist="38100" dir="2700000" sx="101000" sy="101000" algn="tl" rotWithShape="0">
              <a:prstClr val="black">
                <a:alpha val="40000"/>
              </a:prstClr>
            </a:outerShdw>
            <a:softEdge rad="63500"/>
          </a:effectLst>
        </p:spPr>
      </p:pic>
    </p:spTree>
    <p:extLst>
      <p:ext uri="{BB962C8B-B14F-4D97-AF65-F5344CB8AC3E}">
        <p14:creationId xmlns:p14="http://schemas.microsoft.com/office/powerpoint/2010/main" val="2767406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1148022" y="149588"/>
            <a:ext cx="497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Hospital Program </a:t>
            </a:r>
          </a:p>
        </p:txBody>
      </p:sp>
      <p:sp>
        <p:nvSpPr>
          <p:cNvPr id="15" name="Content Placeholder 2">
            <a:extLst>
              <a:ext uri="{FF2B5EF4-FFF2-40B4-BE49-F238E27FC236}">
                <a16:creationId xmlns:a16="http://schemas.microsoft.com/office/drawing/2014/main" id="{4C138A9A-8682-448F-9FFA-8764D67B5EC6}"/>
              </a:ext>
            </a:extLst>
          </p:cNvPr>
          <p:cNvSpPr txBox="1">
            <a:spLocks/>
          </p:cNvSpPr>
          <p:nvPr/>
        </p:nvSpPr>
        <p:spPr>
          <a:xfrm>
            <a:off x="475915" y="355111"/>
            <a:ext cx="5155460" cy="6640813"/>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628650" marR="0" lvl="1" indent="-1714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solidFill>
                <a:prstClr val="white">
                  <a:tint val="75000"/>
                </a:prstClr>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Preparation (Plan)</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err="1">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Watchbill</a:t>
            </a:r>
            <a:endPar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Qualification Card</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Checklists: Setup of Command Center </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Practice (Do)</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Tabletops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Training sessions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Exercises - using Hazard Vulnerability Analysis (HVA)</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Review (Check)</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After Action Reports – routed through CEO </a:t>
            </a:r>
          </a:p>
          <a:p>
            <a:pPr marL="0" marR="0" lvl="0" indent="0" algn="l" defTabSz="457200" rtl="0" eaLnBrk="1" fontAlgn="auto" latinLnBrk="0" hangingPunct="1">
              <a:lnSpc>
                <a:spcPct val="11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Learn &amp; Improve (Act)</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Mass Casualty Protocol Cards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Include community involvement as much as possible</a:t>
            </a:r>
          </a:p>
          <a:p>
            <a:pPr marL="285750" marR="0" lvl="0" indent="-2857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F23582BB-2BF5-44C1-A7D7-E29F33ECC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1" y="748308"/>
            <a:ext cx="7148512" cy="5361384"/>
          </a:xfrm>
          <a:prstGeom prst="rect">
            <a:avLst/>
          </a:prstGeom>
          <a:effectLst>
            <a:softEdge rad="63500"/>
          </a:effectLst>
        </p:spPr>
      </p:pic>
    </p:spTree>
    <p:extLst>
      <p:ext uri="{BB962C8B-B14F-4D97-AF65-F5344CB8AC3E}">
        <p14:creationId xmlns:p14="http://schemas.microsoft.com/office/powerpoint/2010/main" val="1675615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1148022" y="149588"/>
            <a:ext cx="497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Hospital Program </a:t>
            </a:r>
          </a:p>
        </p:txBody>
      </p:sp>
      <p:sp>
        <p:nvSpPr>
          <p:cNvPr id="15" name="Content Placeholder 2">
            <a:extLst>
              <a:ext uri="{FF2B5EF4-FFF2-40B4-BE49-F238E27FC236}">
                <a16:creationId xmlns:a16="http://schemas.microsoft.com/office/drawing/2014/main" id="{4C138A9A-8682-448F-9FFA-8764D67B5EC6}"/>
              </a:ext>
            </a:extLst>
          </p:cNvPr>
          <p:cNvSpPr txBox="1">
            <a:spLocks/>
          </p:cNvSpPr>
          <p:nvPr/>
        </p:nvSpPr>
        <p:spPr>
          <a:xfrm>
            <a:off x="475915" y="355111"/>
            <a:ext cx="5155460" cy="6640813"/>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628650" marR="0" lvl="1" indent="-1714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solidFill>
                <a:prstClr val="white">
                  <a:tint val="75000"/>
                </a:prstClr>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Preparation (Plan)</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err="1">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Watchbill</a:t>
            </a:r>
            <a:endPar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Qualification Card</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Checklists: Setup of Command Center </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Practice (Do)</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Tabletops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Training sessions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Exercises - using Hazard Vulnerability Analysis (HVA)</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Review (Check)</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After Action Reports – routed through CEO </a:t>
            </a:r>
          </a:p>
          <a:p>
            <a:pPr marL="0" marR="0" lvl="0" indent="0" algn="l" defTabSz="457200" rtl="0" eaLnBrk="1" fontAlgn="auto" latinLnBrk="0" hangingPunct="1">
              <a:lnSpc>
                <a:spcPct val="11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Learn &amp; Improve (Act)</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Mass Casualty Protocol Cards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Include community involvement as much as possible</a:t>
            </a:r>
          </a:p>
          <a:p>
            <a:pPr marL="285750" marR="0" lvl="0" indent="-2857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B8FA03DD-C142-4C55-971D-A8C920DA7C25}"/>
              </a:ext>
            </a:extLst>
          </p:cNvPr>
          <p:cNvPicPr>
            <a:picLocks noChangeAspect="1"/>
          </p:cNvPicPr>
          <p:nvPr/>
        </p:nvPicPr>
        <p:blipFill>
          <a:blip r:embed="rId3"/>
          <a:stretch>
            <a:fillRect/>
          </a:stretch>
        </p:blipFill>
        <p:spPr>
          <a:xfrm>
            <a:off x="6096000" y="337457"/>
            <a:ext cx="5861539" cy="6183085"/>
          </a:xfrm>
          <a:prstGeom prst="rect">
            <a:avLst/>
          </a:prstGeom>
          <a:ln>
            <a:solidFill>
              <a:schemeClr val="tx1"/>
            </a:solidFill>
          </a:ln>
          <a:effectLst>
            <a:outerShdw blurRad="114300" dist="381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D9E7CD45-B2BD-4A5F-BF2C-BB074F893BDF}"/>
              </a:ext>
            </a:extLst>
          </p:cNvPr>
          <p:cNvPicPr>
            <a:picLocks noChangeAspect="1"/>
          </p:cNvPicPr>
          <p:nvPr/>
        </p:nvPicPr>
        <p:blipFill>
          <a:blip r:embed="rId4"/>
          <a:stretch>
            <a:fillRect/>
          </a:stretch>
        </p:blipFill>
        <p:spPr>
          <a:xfrm>
            <a:off x="5907636" y="253093"/>
            <a:ext cx="6187046" cy="6351814"/>
          </a:xfrm>
          <a:prstGeom prst="rect">
            <a:avLst/>
          </a:prstGeom>
          <a:effectLst>
            <a:softEdge rad="38100"/>
          </a:effectLst>
        </p:spPr>
      </p:pic>
    </p:spTree>
    <p:extLst>
      <p:ext uri="{BB962C8B-B14F-4D97-AF65-F5344CB8AC3E}">
        <p14:creationId xmlns:p14="http://schemas.microsoft.com/office/powerpoint/2010/main" val="231635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1148022" y="149588"/>
            <a:ext cx="497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Hospital Program </a:t>
            </a:r>
          </a:p>
        </p:txBody>
      </p:sp>
      <p:sp>
        <p:nvSpPr>
          <p:cNvPr id="15" name="Content Placeholder 2">
            <a:extLst>
              <a:ext uri="{FF2B5EF4-FFF2-40B4-BE49-F238E27FC236}">
                <a16:creationId xmlns:a16="http://schemas.microsoft.com/office/drawing/2014/main" id="{4C138A9A-8682-448F-9FFA-8764D67B5EC6}"/>
              </a:ext>
            </a:extLst>
          </p:cNvPr>
          <p:cNvSpPr txBox="1">
            <a:spLocks/>
          </p:cNvSpPr>
          <p:nvPr/>
        </p:nvSpPr>
        <p:spPr>
          <a:xfrm>
            <a:off x="475915" y="355111"/>
            <a:ext cx="5155460" cy="6640813"/>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628650" marR="0" lvl="1" indent="-1714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solidFill>
                <a:prstClr val="white">
                  <a:tint val="75000"/>
                </a:prstClr>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Preparation (Plan)</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err="1">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Watchbill</a:t>
            </a:r>
            <a:endPar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Qualification Card</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Checklists: Setup of Command Center </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Practice (Do)</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Tabletops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Training sessions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Exercises - using Hazard Vulnerability Analysis (HVA)</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Review (Check)</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After Action Reports – routed through CEO </a:t>
            </a:r>
          </a:p>
          <a:p>
            <a:pPr marL="0" marR="0" lvl="0" indent="0" algn="l" defTabSz="457200" rtl="0" eaLnBrk="1" fontAlgn="auto" latinLnBrk="0" hangingPunct="1">
              <a:lnSpc>
                <a:spcPct val="11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Learn &amp; Improve (Act)</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Mass Casualty Protocol Cards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Include community involvement as much as possible</a:t>
            </a:r>
          </a:p>
          <a:p>
            <a:pPr marL="285750" marR="0" lvl="0" indent="-2857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pic>
        <p:nvPicPr>
          <p:cNvPr id="11" name="Picture 10">
            <a:extLst>
              <a:ext uri="{FF2B5EF4-FFF2-40B4-BE49-F238E27FC236}">
                <a16:creationId xmlns:a16="http://schemas.microsoft.com/office/drawing/2014/main" id="{6292CF2B-E3E3-42E7-A033-60DD420FED28}"/>
              </a:ext>
            </a:extLst>
          </p:cNvPr>
          <p:cNvPicPr>
            <a:picLocks noChangeAspect="1"/>
          </p:cNvPicPr>
          <p:nvPr/>
        </p:nvPicPr>
        <p:blipFill>
          <a:blip r:embed="rId3"/>
          <a:stretch>
            <a:fillRect/>
          </a:stretch>
        </p:blipFill>
        <p:spPr>
          <a:xfrm>
            <a:off x="5464184" y="967149"/>
            <a:ext cx="6573338" cy="5477782"/>
          </a:xfrm>
          <a:prstGeom prst="rect">
            <a:avLst/>
          </a:prstGeom>
          <a:ln>
            <a:solidFill>
              <a:schemeClr val="tx1"/>
            </a:solidFill>
          </a:ln>
          <a:effectLst>
            <a:outerShdw blurRad="114300" dist="38100" dir="2700000" sx="101000" sy="101000" algn="tl" rotWithShape="0">
              <a:prstClr val="black">
                <a:alpha val="40000"/>
              </a:prstClr>
            </a:outerShdw>
            <a:softEdge rad="50800"/>
          </a:effectLst>
        </p:spPr>
      </p:pic>
    </p:spTree>
    <p:extLst>
      <p:ext uri="{BB962C8B-B14F-4D97-AF65-F5344CB8AC3E}">
        <p14:creationId xmlns:p14="http://schemas.microsoft.com/office/powerpoint/2010/main" val="211679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1148022" y="149588"/>
            <a:ext cx="497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Hospital Program </a:t>
            </a:r>
          </a:p>
        </p:txBody>
      </p:sp>
      <p:sp>
        <p:nvSpPr>
          <p:cNvPr id="15" name="Content Placeholder 2">
            <a:extLst>
              <a:ext uri="{FF2B5EF4-FFF2-40B4-BE49-F238E27FC236}">
                <a16:creationId xmlns:a16="http://schemas.microsoft.com/office/drawing/2014/main" id="{4C138A9A-8682-448F-9FFA-8764D67B5EC6}"/>
              </a:ext>
            </a:extLst>
          </p:cNvPr>
          <p:cNvSpPr txBox="1">
            <a:spLocks/>
          </p:cNvSpPr>
          <p:nvPr/>
        </p:nvSpPr>
        <p:spPr>
          <a:xfrm>
            <a:off x="475915" y="355111"/>
            <a:ext cx="5155460" cy="6640813"/>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628650" marR="0" lvl="1" indent="-1714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solidFill>
                <a:prstClr val="white">
                  <a:tint val="75000"/>
                </a:prstClr>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Preparation (Plan)</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err="1">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Watchbill</a:t>
            </a:r>
            <a:endPar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Qualification Card</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Checklists: Setup of Command Center </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Practice (Do)</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Tabletops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Training sessions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Exercises - using Hazard Vulnerability Analysis (HVA)</a:t>
            </a:r>
          </a:p>
          <a:p>
            <a:pPr marL="0" marR="0" lvl="0" indent="0" algn="l" defTabSz="457200" rtl="0" eaLnBrk="1" fontAlgn="auto" latinLnBrk="0" hangingPunct="1">
              <a:lnSpc>
                <a:spcPct val="10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Review (Check)</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After Action Reports – routed through CEO </a:t>
            </a:r>
          </a:p>
          <a:p>
            <a:pPr marL="0" marR="0" lvl="0" indent="0" algn="l" defTabSz="457200" rtl="0" eaLnBrk="1" fontAlgn="auto" latinLnBrk="0" hangingPunct="1">
              <a:lnSpc>
                <a:spcPct val="110000"/>
              </a:lnSpc>
              <a:spcBef>
                <a:spcPts val="600"/>
              </a:spcBef>
              <a:spcAft>
                <a:spcPts val="600"/>
              </a:spcAft>
              <a:buClr>
                <a:prstClr val="white"/>
              </a:buClr>
              <a:buSzPct val="100000"/>
              <a:buFont typeface="Arial"/>
              <a:buNone/>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Learn &amp; Improve (Act)</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Mass Casualty Protocol Cards</a:t>
            </a: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18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Include community involvement as much as possible</a:t>
            </a:r>
          </a:p>
          <a:p>
            <a:pPr marL="285750" marR="0" lvl="0" indent="-2857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1800" b="0"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pic>
        <p:nvPicPr>
          <p:cNvPr id="10" name="Picture 9">
            <a:extLst>
              <a:ext uri="{FF2B5EF4-FFF2-40B4-BE49-F238E27FC236}">
                <a16:creationId xmlns:a16="http://schemas.microsoft.com/office/drawing/2014/main" id="{A055B0CD-1259-426C-835A-2753CAEE6DA8}"/>
              </a:ext>
            </a:extLst>
          </p:cNvPr>
          <p:cNvPicPr>
            <a:picLocks noChangeAspect="1"/>
          </p:cNvPicPr>
          <p:nvPr/>
        </p:nvPicPr>
        <p:blipFill>
          <a:blip r:embed="rId3"/>
          <a:stretch>
            <a:fillRect/>
          </a:stretch>
        </p:blipFill>
        <p:spPr>
          <a:xfrm>
            <a:off x="5522194" y="857474"/>
            <a:ext cx="6521114" cy="4989498"/>
          </a:xfrm>
          <a:prstGeom prst="rect">
            <a:avLst/>
          </a:prstGeom>
          <a:ln>
            <a:solidFill>
              <a:schemeClr val="tx1"/>
            </a:solidFill>
          </a:ln>
          <a:effectLst>
            <a:outerShdw blurRad="114300" dist="38100" dir="2700000" sx="101000" sy="101000" algn="tl" rotWithShape="0">
              <a:prstClr val="black">
                <a:alpha val="40000"/>
              </a:prstClr>
            </a:outerShdw>
            <a:softEdge rad="50800"/>
          </a:effectLst>
        </p:spPr>
      </p:pic>
    </p:spTree>
    <p:extLst>
      <p:ext uri="{BB962C8B-B14F-4D97-AF65-F5344CB8AC3E}">
        <p14:creationId xmlns:p14="http://schemas.microsoft.com/office/powerpoint/2010/main" val="2014426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pic>
        <p:nvPicPr>
          <p:cNvPr id="33" name="Picture 2">
            <a:extLst>
              <a:ext uri="{FF2B5EF4-FFF2-40B4-BE49-F238E27FC236}">
                <a16:creationId xmlns:a16="http://schemas.microsoft.com/office/drawing/2014/main" id="{829FBAA2-2C8A-4960-8707-5CAF0D3B06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06180" y="267756"/>
            <a:ext cx="1037013" cy="1075608"/>
          </a:xfrm>
          <a:prstGeom prst="rect">
            <a:avLst/>
          </a:prstGeom>
          <a:noFill/>
          <a:extLst>
            <a:ext uri="{909E8E84-426E-40DD-AFC4-6F175D3DCCD1}">
              <a14:hiddenFill xmlns:a14="http://schemas.microsoft.com/office/drawing/2010/main">
                <a:solidFill>
                  <a:srgbClr val="FFFFFF"/>
                </a:solidFill>
              </a14:hiddenFill>
            </a:ext>
          </a:extLst>
        </p:spPr>
      </p:pic>
      <p:sp>
        <p:nvSpPr>
          <p:cNvPr id="44" name="Line 36">
            <a:extLst>
              <a:ext uri="{FF2B5EF4-FFF2-40B4-BE49-F238E27FC236}">
                <a16:creationId xmlns:a16="http://schemas.microsoft.com/office/drawing/2014/main" id="{1794AA9A-CA70-47C5-9E2C-4A82A7B9DCA7}"/>
              </a:ext>
            </a:extLst>
          </p:cNvPr>
          <p:cNvSpPr>
            <a:spLocks noChangeShapeType="1"/>
          </p:cNvSpPr>
          <p:nvPr/>
        </p:nvSpPr>
        <p:spPr bwMode="auto">
          <a:xfrm flipH="1">
            <a:off x="2971316" y="2086506"/>
            <a:ext cx="6788208" cy="0"/>
          </a:xfrm>
          <a:prstGeom prst="line">
            <a:avLst/>
          </a:prstGeom>
          <a:ln>
            <a:solidFill>
              <a:schemeClr val="bg2">
                <a:lumMod val="50000"/>
              </a:schemeClr>
            </a:solidFill>
            <a:prstDash val="dashDot"/>
            <a:headEnd type="none" w="sm" len="sm"/>
            <a:tailEnd type="none" w="sm" len="sm"/>
          </a:ln>
          <a:effectLst/>
        </p:spPr>
        <p:style>
          <a:lnRef idx="2">
            <a:schemeClr val="accent6"/>
          </a:lnRef>
          <a:fillRef idx="0">
            <a:schemeClr val="accent6"/>
          </a:fillRef>
          <a:effectRef idx="1">
            <a:schemeClr val="accent6"/>
          </a:effectRef>
          <a:fontRef idx="minor">
            <a:schemeClr val="tx1"/>
          </a:fontRef>
        </p:style>
        <p:txBody>
          <a:bodyPr/>
          <a:lstStyle/>
          <a:p>
            <a:pPr fontAlgn="auto">
              <a:spcBef>
                <a:spcPts val="0"/>
              </a:spcBef>
              <a:spcAft>
                <a:spcPts val="0"/>
              </a:spcAft>
              <a:defRPr/>
            </a:pPr>
            <a:endParaRPr lang="en-US" sz="1800" dirty="0">
              <a:solidFill>
                <a:prstClr val="black"/>
              </a:solidFill>
            </a:endParaRPr>
          </a:p>
        </p:txBody>
      </p:sp>
      <p:sp>
        <p:nvSpPr>
          <p:cNvPr id="45" name="Line 24">
            <a:extLst>
              <a:ext uri="{FF2B5EF4-FFF2-40B4-BE49-F238E27FC236}">
                <a16:creationId xmlns:a16="http://schemas.microsoft.com/office/drawing/2014/main" id="{EEA0B759-2242-488A-A4B1-19169795AA8C}"/>
              </a:ext>
            </a:extLst>
          </p:cNvPr>
          <p:cNvSpPr>
            <a:spLocks noChangeShapeType="1"/>
          </p:cNvSpPr>
          <p:nvPr/>
        </p:nvSpPr>
        <p:spPr bwMode="auto">
          <a:xfrm>
            <a:off x="6931185" y="1400706"/>
            <a:ext cx="1264" cy="1834705"/>
          </a:xfrm>
          <a:prstGeom prst="line">
            <a:avLst/>
          </a:prstGeom>
          <a:ln>
            <a:solidFill>
              <a:schemeClr val="accent1"/>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a:lstStyle/>
          <a:p>
            <a:pPr fontAlgn="auto">
              <a:spcBef>
                <a:spcPts val="0"/>
              </a:spcBef>
              <a:spcAft>
                <a:spcPts val="0"/>
              </a:spcAft>
              <a:defRPr/>
            </a:pPr>
            <a:endParaRPr lang="en-US" sz="1800" dirty="0">
              <a:solidFill>
                <a:prstClr val="black"/>
              </a:solidFill>
            </a:endParaRPr>
          </a:p>
        </p:txBody>
      </p:sp>
      <p:sp>
        <p:nvSpPr>
          <p:cNvPr id="46" name="Line 25">
            <a:extLst>
              <a:ext uri="{FF2B5EF4-FFF2-40B4-BE49-F238E27FC236}">
                <a16:creationId xmlns:a16="http://schemas.microsoft.com/office/drawing/2014/main" id="{B469D74D-B5F8-43D3-A26F-F5124669AB3A}"/>
              </a:ext>
            </a:extLst>
          </p:cNvPr>
          <p:cNvSpPr>
            <a:spLocks noChangeShapeType="1"/>
          </p:cNvSpPr>
          <p:nvPr/>
        </p:nvSpPr>
        <p:spPr bwMode="auto">
          <a:xfrm>
            <a:off x="4102843" y="3104243"/>
            <a:ext cx="5656681" cy="418"/>
          </a:xfrm>
          <a:prstGeom prst="line">
            <a:avLst/>
          </a:prstGeom>
          <a:noFill/>
          <a:ln w="38100">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47" name="Line 26">
            <a:extLst>
              <a:ext uri="{FF2B5EF4-FFF2-40B4-BE49-F238E27FC236}">
                <a16:creationId xmlns:a16="http://schemas.microsoft.com/office/drawing/2014/main" id="{F483A699-CF72-436C-B863-19B80A5A7DB8}"/>
              </a:ext>
            </a:extLst>
          </p:cNvPr>
          <p:cNvSpPr>
            <a:spLocks noChangeShapeType="1"/>
          </p:cNvSpPr>
          <p:nvPr/>
        </p:nvSpPr>
        <p:spPr bwMode="auto">
          <a:xfrm>
            <a:off x="4117250" y="3097463"/>
            <a:ext cx="0" cy="188912"/>
          </a:xfrm>
          <a:prstGeom prst="line">
            <a:avLst/>
          </a:prstGeom>
          <a:noFill/>
          <a:ln w="38100" cap="rnd">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48" name="Line 37">
            <a:extLst>
              <a:ext uri="{FF2B5EF4-FFF2-40B4-BE49-F238E27FC236}">
                <a16:creationId xmlns:a16="http://schemas.microsoft.com/office/drawing/2014/main" id="{8BDA534D-D070-4574-80FF-3E7181C7A461}"/>
              </a:ext>
            </a:extLst>
          </p:cNvPr>
          <p:cNvSpPr>
            <a:spLocks noChangeShapeType="1"/>
          </p:cNvSpPr>
          <p:nvPr/>
        </p:nvSpPr>
        <p:spPr bwMode="auto">
          <a:xfrm flipH="1" flipV="1">
            <a:off x="2985497" y="2055690"/>
            <a:ext cx="14407" cy="2408237"/>
          </a:xfrm>
          <a:prstGeom prst="line">
            <a:avLst/>
          </a:prstGeom>
          <a:ln>
            <a:solidFill>
              <a:schemeClr val="bg2">
                <a:lumMod val="50000"/>
              </a:schemeClr>
            </a:solidFill>
            <a:prstDash val="dashDot"/>
            <a:headEnd type="none" w="sm" len="sm"/>
            <a:tailEnd type="none" w="sm" len="sm"/>
          </a:ln>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sz="1800" dirty="0">
              <a:solidFill>
                <a:prstClr val="black"/>
              </a:solidFill>
            </a:endParaRPr>
          </a:p>
        </p:txBody>
      </p:sp>
      <p:sp>
        <p:nvSpPr>
          <p:cNvPr id="49" name="Line 38">
            <a:extLst>
              <a:ext uri="{FF2B5EF4-FFF2-40B4-BE49-F238E27FC236}">
                <a16:creationId xmlns:a16="http://schemas.microsoft.com/office/drawing/2014/main" id="{B7E25E2A-30E2-4258-8258-5A2E34ACC00A}"/>
              </a:ext>
            </a:extLst>
          </p:cNvPr>
          <p:cNvSpPr>
            <a:spLocks noChangeShapeType="1"/>
          </p:cNvSpPr>
          <p:nvPr/>
        </p:nvSpPr>
        <p:spPr bwMode="auto">
          <a:xfrm flipH="1">
            <a:off x="9759524" y="3117983"/>
            <a:ext cx="0" cy="138112"/>
          </a:xfrm>
          <a:prstGeom prst="line">
            <a:avLst/>
          </a:prstGeom>
          <a:noFill/>
          <a:ln w="38100" cap="rnd">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50" name="Line 37">
            <a:extLst>
              <a:ext uri="{FF2B5EF4-FFF2-40B4-BE49-F238E27FC236}">
                <a16:creationId xmlns:a16="http://schemas.microsoft.com/office/drawing/2014/main" id="{952CA7C6-91D7-4189-8A33-87F2F881A42B}"/>
              </a:ext>
            </a:extLst>
          </p:cNvPr>
          <p:cNvSpPr>
            <a:spLocks noChangeShapeType="1"/>
          </p:cNvSpPr>
          <p:nvPr/>
        </p:nvSpPr>
        <p:spPr bwMode="auto">
          <a:xfrm flipH="1" flipV="1">
            <a:off x="2904490" y="4477281"/>
            <a:ext cx="7239000" cy="0"/>
          </a:xfrm>
          <a:prstGeom prst="line">
            <a:avLst/>
          </a:prstGeom>
          <a:ln>
            <a:solidFill>
              <a:schemeClr val="bg2">
                <a:lumMod val="50000"/>
              </a:schemeClr>
            </a:solidFill>
            <a:prstDash val="dashDot"/>
            <a:headEnd type="none" w="sm" len="sm"/>
            <a:tailEnd type="none" w="sm" len="sm"/>
          </a:ln>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sz="1800" dirty="0">
              <a:solidFill>
                <a:prstClr val="black"/>
              </a:solidFill>
            </a:endParaRPr>
          </a:p>
        </p:txBody>
      </p:sp>
      <p:sp>
        <p:nvSpPr>
          <p:cNvPr id="51" name="Line 37">
            <a:extLst>
              <a:ext uri="{FF2B5EF4-FFF2-40B4-BE49-F238E27FC236}">
                <a16:creationId xmlns:a16="http://schemas.microsoft.com/office/drawing/2014/main" id="{179EE1FB-72D5-4CAB-9F57-AE15ECA90CCD}"/>
              </a:ext>
            </a:extLst>
          </p:cNvPr>
          <p:cNvSpPr>
            <a:spLocks noChangeShapeType="1"/>
          </p:cNvSpPr>
          <p:nvPr/>
        </p:nvSpPr>
        <p:spPr bwMode="auto">
          <a:xfrm>
            <a:off x="3749040" y="4477281"/>
            <a:ext cx="0" cy="200025"/>
          </a:xfrm>
          <a:prstGeom prst="line">
            <a:avLst/>
          </a:prstGeom>
          <a:ln>
            <a:solidFill>
              <a:schemeClr val="bg2">
                <a:lumMod val="50000"/>
              </a:schemeClr>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sz="1800" dirty="0">
              <a:solidFill>
                <a:prstClr val="black"/>
              </a:solidFill>
            </a:endParaRPr>
          </a:p>
        </p:txBody>
      </p:sp>
      <p:sp>
        <p:nvSpPr>
          <p:cNvPr id="52" name="Line 37">
            <a:extLst>
              <a:ext uri="{FF2B5EF4-FFF2-40B4-BE49-F238E27FC236}">
                <a16:creationId xmlns:a16="http://schemas.microsoft.com/office/drawing/2014/main" id="{459DE9F9-EBBF-40FA-8194-D698ECA1EF3B}"/>
              </a:ext>
            </a:extLst>
          </p:cNvPr>
          <p:cNvSpPr>
            <a:spLocks noChangeShapeType="1"/>
          </p:cNvSpPr>
          <p:nvPr/>
        </p:nvSpPr>
        <p:spPr bwMode="auto">
          <a:xfrm>
            <a:off x="5882640" y="4478869"/>
            <a:ext cx="0" cy="198437"/>
          </a:xfrm>
          <a:prstGeom prst="line">
            <a:avLst/>
          </a:prstGeom>
          <a:ln>
            <a:solidFill>
              <a:schemeClr val="bg2">
                <a:lumMod val="50000"/>
              </a:schemeClr>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sz="1800" dirty="0">
              <a:solidFill>
                <a:prstClr val="black"/>
              </a:solidFill>
            </a:endParaRPr>
          </a:p>
        </p:txBody>
      </p:sp>
      <p:sp>
        <p:nvSpPr>
          <p:cNvPr id="53" name="Line 37">
            <a:extLst>
              <a:ext uri="{FF2B5EF4-FFF2-40B4-BE49-F238E27FC236}">
                <a16:creationId xmlns:a16="http://schemas.microsoft.com/office/drawing/2014/main" id="{F5BAB350-3F26-419C-A3F0-887337B5F323}"/>
              </a:ext>
            </a:extLst>
          </p:cNvPr>
          <p:cNvSpPr>
            <a:spLocks noChangeShapeType="1"/>
          </p:cNvSpPr>
          <p:nvPr/>
        </p:nvSpPr>
        <p:spPr bwMode="auto">
          <a:xfrm>
            <a:off x="8016240" y="4477281"/>
            <a:ext cx="0" cy="200025"/>
          </a:xfrm>
          <a:prstGeom prst="line">
            <a:avLst/>
          </a:prstGeom>
          <a:ln>
            <a:solidFill>
              <a:schemeClr val="bg2">
                <a:lumMod val="50000"/>
              </a:schemeClr>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sz="1800" dirty="0">
              <a:solidFill>
                <a:prstClr val="black"/>
              </a:solidFill>
            </a:endParaRPr>
          </a:p>
        </p:txBody>
      </p:sp>
      <p:sp>
        <p:nvSpPr>
          <p:cNvPr id="54" name="Line 37">
            <a:extLst>
              <a:ext uri="{FF2B5EF4-FFF2-40B4-BE49-F238E27FC236}">
                <a16:creationId xmlns:a16="http://schemas.microsoft.com/office/drawing/2014/main" id="{C9B6EE6E-565B-485B-9DE3-0925905E35EA}"/>
              </a:ext>
            </a:extLst>
          </p:cNvPr>
          <p:cNvSpPr>
            <a:spLocks noChangeShapeType="1"/>
          </p:cNvSpPr>
          <p:nvPr/>
        </p:nvSpPr>
        <p:spPr bwMode="auto">
          <a:xfrm>
            <a:off x="10143490" y="4477281"/>
            <a:ext cx="0" cy="200025"/>
          </a:xfrm>
          <a:prstGeom prst="line">
            <a:avLst/>
          </a:prstGeom>
          <a:ln>
            <a:solidFill>
              <a:schemeClr val="bg2">
                <a:lumMod val="50000"/>
              </a:schemeClr>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sz="1800" dirty="0">
              <a:solidFill>
                <a:prstClr val="black"/>
              </a:solidFill>
            </a:endParaRPr>
          </a:p>
        </p:txBody>
      </p:sp>
      <p:pic>
        <p:nvPicPr>
          <p:cNvPr id="55" name="Picture 3" descr="C:\Documents and Settings\gyoshimoto\My Documents\My Pictures\bernard%20carvalho3.jpg">
            <a:extLst>
              <a:ext uri="{FF2B5EF4-FFF2-40B4-BE49-F238E27FC236}">
                <a16:creationId xmlns:a16="http://schemas.microsoft.com/office/drawing/2014/main" id="{601DE75F-5AE7-490D-9180-0C4E8E532EB3}"/>
              </a:ext>
            </a:extLst>
          </p:cNvPr>
          <p:cNvPicPr>
            <a:picLocks noChangeAspect="1" noChangeArrowheads="1"/>
          </p:cNvPicPr>
          <p:nvPr/>
        </p:nvPicPr>
        <p:blipFill>
          <a:blip r:embed="rId4"/>
          <a:srcRect/>
          <a:stretch>
            <a:fillRect/>
          </a:stretch>
        </p:blipFill>
        <p:spPr bwMode="auto">
          <a:xfrm>
            <a:off x="3215640" y="5439306"/>
            <a:ext cx="1066800" cy="1138238"/>
          </a:xfrm>
          <a:prstGeom prst="rect">
            <a:avLst/>
          </a:prstGeom>
          <a:ln>
            <a:noFill/>
          </a:ln>
          <a:effectLst>
            <a:outerShdw blurRad="50800" dist="38100" dir="2700000" algn="tl" rotWithShape="0">
              <a:prstClr val="black">
                <a:alpha val="40000"/>
              </a:prstClr>
            </a:outerShdw>
          </a:effectLst>
        </p:spPr>
      </p:pic>
      <p:sp>
        <p:nvSpPr>
          <p:cNvPr id="56" name="Rounded Rectangle 43">
            <a:extLst>
              <a:ext uri="{FF2B5EF4-FFF2-40B4-BE49-F238E27FC236}">
                <a16:creationId xmlns:a16="http://schemas.microsoft.com/office/drawing/2014/main" id="{43A90326-B6AF-4F2E-9F87-B4DE0F1D3610}"/>
              </a:ext>
            </a:extLst>
          </p:cNvPr>
          <p:cNvSpPr/>
          <p:nvPr/>
        </p:nvSpPr>
        <p:spPr bwMode="auto">
          <a:xfrm>
            <a:off x="3371098" y="3229505"/>
            <a:ext cx="1492305" cy="4572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fontAlgn="auto">
              <a:spcBef>
                <a:spcPts val="0"/>
              </a:spcBef>
              <a:spcAft>
                <a:spcPts val="0"/>
              </a:spcAft>
              <a:defRPr/>
            </a:pPr>
            <a:r>
              <a:rPr lang="en-US" sz="1100" b="1" dirty="0">
                <a:solidFill>
                  <a:schemeClr val="tx2">
                    <a:lumMod val="10000"/>
                  </a:schemeClr>
                </a:solidFill>
              </a:rPr>
              <a:t>Preparedness Branch</a:t>
            </a:r>
          </a:p>
        </p:txBody>
      </p:sp>
      <p:sp>
        <p:nvSpPr>
          <p:cNvPr id="57" name="Rounded Rectangle 45">
            <a:extLst>
              <a:ext uri="{FF2B5EF4-FFF2-40B4-BE49-F238E27FC236}">
                <a16:creationId xmlns:a16="http://schemas.microsoft.com/office/drawing/2014/main" id="{590CC1F2-85F1-4790-AD41-DFD5F976B84B}"/>
              </a:ext>
            </a:extLst>
          </p:cNvPr>
          <p:cNvSpPr/>
          <p:nvPr/>
        </p:nvSpPr>
        <p:spPr bwMode="auto">
          <a:xfrm>
            <a:off x="4682778" y="3789588"/>
            <a:ext cx="1676400" cy="4572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fontAlgn="auto">
              <a:spcBef>
                <a:spcPts val="0"/>
              </a:spcBef>
              <a:spcAft>
                <a:spcPts val="0"/>
              </a:spcAft>
              <a:defRPr/>
            </a:pPr>
            <a:r>
              <a:rPr lang="en-US" sz="1100" b="1" dirty="0">
                <a:solidFill>
                  <a:schemeClr val="tx2">
                    <a:lumMod val="10000"/>
                  </a:schemeClr>
                </a:solidFill>
              </a:rPr>
              <a:t>Operations </a:t>
            </a:r>
          </a:p>
          <a:p>
            <a:pPr algn="ctr" fontAlgn="auto">
              <a:spcBef>
                <a:spcPts val="0"/>
              </a:spcBef>
              <a:spcAft>
                <a:spcPts val="0"/>
              </a:spcAft>
              <a:defRPr/>
            </a:pPr>
            <a:r>
              <a:rPr lang="en-US" sz="1100" b="1" dirty="0">
                <a:solidFill>
                  <a:schemeClr val="tx2">
                    <a:lumMod val="10000"/>
                  </a:schemeClr>
                </a:solidFill>
              </a:rPr>
              <a:t>Branch</a:t>
            </a:r>
          </a:p>
        </p:txBody>
      </p:sp>
      <p:sp>
        <p:nvSpPr>
          <p:cNvPr id="58" name="Rounded Rectangle 46">
            <a:extLst>
              <a:ext uri="{FF2B5EF4-FFF2-40B4-BE49-F238E27FC236}">
                <a16:creationId xmlns:a16="http://schemas.microsoft.com/office/drawing/2014/main" id="{85361F3F-5C1A-4914-AF8A-DD1505D9CB4E}"/>
              </a:ext>
            </a:extLst>
          </p:cNvPr>
          <p:cNvSpPr/>
          <p:nvPr/>
        </p:nvSpPr>
        <p:spPr bwMode="auto">
          <a:xfrm>
            <a:off x="6089145" y="3240052"/>
            <a:ext cx="1676400" cy="4572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fontAlgn="auto">
              <a:spcBef>
                <a:spcPts val="0"/>
              </a:spcBef>
              <a:spcAft>
                <a:spcPts val="0"/>
              </a:spcAft>
              <a:defRPr/>
            </a:pPr>
            <a:r>
              <a:rPr lang="en-US" sz="1100" b="1" dirty="0">
                <a:solidFill>
                  <a:schemeClr val="tx2">
                    <a:lumMod val="10000"/>
                  </a:schemeClr>
                </a:solidFill>
              </a:rPr>
              <a:t>Telecommunications </a:t>
            </a:r>
          </a:p>
          <a:p>
            <a:pPr algn="ctr" fontAlgn="auto">
              <a:spcBef>
                <a:spcPts val="0"/>
              </a:spcBef>
              <a:spcAft>
                <a:spcPts val="0"/>
              </a:spcAft>
              <a:defRPr/>
            </a:pPr>
            <a:r>
              <a:rPr lang="en-US" sz="1100" b="1" dirty="0">
                <a:solidFill>
                  <a:schemeClr val="tx2">
                    <a:lumMod val="10000"/>
                  </a:schemeClr>
                </a:solidFill>
              </a:rPr>
              <a:t>Branch</a:t>
            </a:r>
          </a:p>
        </p:txBody>
      </p:sp>
      <p:sp>
        <p:nvSpPr>
          <p:cNvPr id="59" name="Rounded Rectangle 47">
            <a:extLst>
              <a:ext uri="{FF2B5EF4-FFF2-40B4-BE49-F238E27FC236}">
                <a16:creationId xmlns:a16="http://schemas.microsoft.com/office/drawing/2014/main" id="{6A17811B-C71F-469D-8406-1EC3008FDFA6}"/>
              </a:ext>
            </a:extLst>
          </p:cNvPr>
          <p:cNvSpPr/>
          <p:nvPr/>
        </p:nvSpPr>
        <p:spPr bwMode="auto">
          <a:xfrm>
            <a:off x="7559040" y="3811549"/>
            <a:ext cx="1676400" cy="4572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a:effectLst>
            <a:outerShdw blurRad="63500" sx="102000" sy="102000" algn="c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fontAlgn="auto">
              <a:spcBef>
                <a:spcPts val="0"/>
              </a:spcBef>
              <a:spcAft>
                <a:spcPts val="0"/>
              </a:spcAft>
              <a:defRPr/>
            </a:pPr>
            <a:r>
              <a:rPr lang="en-US" sz="1100" b="1" dirty="0">
                <a:solidFill>
                  <a:schemeClr val="tx2">
                    <a:lumMod val="10000"/>
                  </a:schemeClr>
                </a:solidFill>
              </a:rPr>
              <a:t>Logistics</a:t>
            </a:r>
          </a:p>
          <a:p>
            <a:pPr algn="ctr" fontAlgn="auto">
              <a:spcBef>
                <a:spcPts val="0"/>
              </a:spcBef>
              <a:spcAft>
                <a:spcPts val="0"/>
              </a:spcAft>
              <a:defRPr/>
            </a:pPr>
            <a:r>
              <a:rPr lang="en-US" sz="1100" b="1" dirty="0">
                <a:solidFill>
                  <a:schemeClr val="tx2">
                    <a:lumMod val="10000"/>
                  </a:schemeClr>
                </a:solidFill>
              </a:rPr>
              <a:t>Branch</a:t>
            </a:r>
          </a:p>
        </p:txBody>
      </p:sp>
      <p:sp>
        <p:nvSpPr>
          <p:cNvPr id="60" name="Rounded Rectangle 48">
            <a:extLst>
              <a:ext uri="{FF2B5EF4-FFF2-40B4-BE49-F238E27FC236}">
                <a16:creationId xmlns:a16="http://schemas.microsoft.com/office/drawing/2014/main" id="{069DED1E-5AA8-4F5D-BC70-B5C527FDFB43}"/>
              </a:ext>
            </a:extLst>
          </p:cNvPr>
          <p:cNvSpPr/>
          <p:nvPr/>
        </p:nvSpPr>
        <p:spPr bwMode="auto">
          <a:xfrm>
            <a:off x="2758440" y="4677306"/>
            <a:ext cx="1981200" cy="609600"/>
          </a:xfrm>
          <a:prstGeom prst="roundRect">
            <a:avLst>
              <a:gd name="adj" fmla="val 9033"/>
            </a:avLst>
          </a:prstGeom>
          <a:solidFill>
            <a:schemeClr val="accent1">
              <a:lumMod val="20000"/>
              <a:lumOff val="8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91436" tIns="45718" rIns="91436" bIns="45718" anchor="ctr"/>
          <a:lstStyle/>
          <a:p>
            <a:pPr algn="ctr" fontAlgn="auto">
              <a:spcBef>
                <a:spcPts val="0"/>
              </a:spcBef>
              <a:spcAft>
                <a:spcPts val="0"/>
              </a:spcAft>
              <a:defRPr/>
            </a:pPr>
            <a:r>
              <a:rPr lang="en-US" sz="1200" b="1" dirty="0">
                <a:solidFill>
                  <a:schemeClr val="tx2">
                    <a:lumMod val="10000"/>
                  </a:schemeClr>
                </a:solidFill>
              </a:rPr>
              <a:t>Mayor Bernard Carvalho</a:t>
            </a:r>
          </a:p>
          <a:p>
            <a:pPr algn="ctr" fontAlgn="auto">
              <a:spcBef>
                <a:spcPts val="0"/>
              </a:spcBef>
              <a:spcAft>
                <a:spcPts val="0"/>
              </a:spcAft>
              <a:defRPr/>
            </a:pPr>
            <a:r>
              <a:rPr lang="en-US" sz="1100" dirty="0">
                <a:solidFill>
                  <a:schemeClr val="tx2">
                    <a:lumMod val="10000"/>
                  </a:schemeClr>
                </a:solidFill>
              </a:rPr>
              <a:t>Kauai County  </a:t>
            </a:r>
          </a:p>
        </p:txBody>
      </p:sp>
      <p:sp>
        <p:nvSpPr>
          <p:cNvPr id="61" name="Rounded Rectangle 49">
            <a:extLst>
              <a:ext uri="{FF2B5EF4-FFF2-40B4-BE49-F238E27FC236}">
                <a16:creationId xmlns:a16="http://schemas.microsoft.com/office/drawing/2014/main" id="{02B539A1-C0D2-46A6-8A8D-DA540ED467CE}"/>
              </a:ext>
            </a:extLst>
          </p:cNvPr>
          <p:cNvSpPr/>
          <p:nvPr/>
        </p:nvSpPr>
        <p:spPr bwMode="auto">
          <a:xfrm>
            <a:off x="4863403" y="4689181"/>
            <a:ext cx="2033587" cy="609600"/>
          </a:xfrm>
          <a:prstGeom prst="roundRect">
            <a:avLst>
              <a:gd name="adj" fmla="val 9033"/>
            </a:avLst>
          </a:prstGeom>
          <a:solidFill>
            <a:schemeClr val="accent1">
              <a:lumMod val="20000"/>
              <a:lumOff val="8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91436" tIns="45718" rIns="91436" bIns="45718" anchor="ctr"/>
          <a:lstStyle/>
          <a:p>
            <a:pPr algn="ctr" fontAlgn="auto">
              <a:spcBef>
                <a:spcPts val="0"/>
              </a:spcBef>
              <a:spcAft>
                <a:spcPts val="0"/>
              </a:spcAft>
              <a:defRPr/>
            </a:pPr>
            <a:r>
              <a:rPr lang="en-US" sz="1200" b="1" dirty="0">
                <a:solidFill>
                  <a:schemeClr val="tx2">
                    <a:lumMod val="10000"/>
                  </a:schemeClr>
                </a:solidFill>
              </a:rPr>
              <a:t>Mayor Kirk Caldwell</a:t>
            </a:r>
          </a:p>
          <a:p>
            <a:pPr algn="ctr" fontAlgn="auto">
              <a:spcBef>
                <a:spcPts val="0"/>
              </a:spcBef>
              <a:spcAft>
                <a:spcPts val="0"/>
              </a:spcAft>
              <a:defRPr/>
            </a:pPr>
            <a:r>
              <a:rPr lang="en-US" sz="1050" dirty="0">
                <a:solidFill>
                  <a:schemeClr val="tx2">
                    <a:lumMod val="10000"/>
                  </a:schemeClr>
                </a:solidFill>
              </a:rPr>
              <a:t>City &amp; County of Honolulu</a:t>
            </a:r>
          </a:p>
        </p:txBody>
      </p:sp>
      <p:sp>
        <p:nvSpPr>
          <p:cNvPr id="62" name="Rounded Rectangle 52">
            <a:extLst>
              <a:ext uri="{FF2B5EF4-FFF2-40B4-BE49-F238E27FC236}">
                <a16:creationId xmlns:a16="http://schemas.microsoft.com/office/drawing/2014/main" id="{163179D8-9D45-435A-867D-A2B06BB5E4C3}"/>
              </a:ext>
            </a:extLst>
          </p:cNvPr>
          <p:cNvSpPr/>
          <p:nvPr/>
        </p:nvSpPr>
        <p:spPr bwMode="auto">
          <a:xfrm>
            <a:off x="7025640" y="4677306"/>
            <a:ext cx="1981200" cy="609600"/>
          </a:xfrm>
          <a:prstGeom prst="roundRect">
            <a:avLst>
              <a:gd name="adj" fmla="val 9033"/>
            </a:avLst>
          </a:prstGeom>
          <a:solidFill>
            <a:schemeClr val="accent1">
              <a:lumMod val="20000"/>
              <a:lumOff val="8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91436" tIns="45718" rIns="91436" bIns="45718" anchor="ctr"/>
          <a:lstStyle/>
          <a:p>
            <a:pPr algn="ctr" fontAlgn="auto">
              <a:spcBef>
                <a:spcPts val="0"/>
              </a:spcBef>
              <a:spcAft>
                <a:spcPts val="0"/>
              </a:spcAft>
              <a:defRPr/>
            </a:pPr>
            <a:r>
              <a:rPr lang="en-US" sz="1200" b="1" dirty="0">
                <a:solidFill>
                  <a:schemeClr val="tx2">
                    <a:lumMod val="10000"/>
                  </a:schemeClr>
                </a:solidFill>
              </a:rPr>
              <a:t> Mayor Alan Arakawa</a:t>
            </a:r>
          </a:p>
          <a:p>
            <a:pPr algn="ctr" fontAlgn="auto">
              <a:spcBef>
                <a:spcPts val="0"/>
              </a:spcBef>
              <a:spcAft>
                <a:spcPts val="0"/>
              </a:spcAft>
              <a:defRPr/>
            </a:pPr>
            <a:r>
              <a:rPr lang="en-US" sz="1050" dirty="0">
                <a:solidFill>
                  <a:schemeClr val="tx2">
                    <a:lumMod val="10000"/>
                  </a:schemeClr>
                </a:solidFill>
              </a:rPr>
              <a:t>Maui County</a:t>
            </a:r>
          </a:p>
        </p:txBody>
      </p:sp>
      <p:sp>
        <p:nvSpPr>
          <p:cNvPr id="63" name="Rounded Rectangle 53">
            <a:extLst>
              <a:ext uri="{FF2B5EF4-FFF2-40B4-BE49-F238E27FC236}">
                <a16:creationId xmlns:a16="http://schemas.microsoft.com/office/drawing/2014/main" id="{16CD393E-0A1B-4104-B956-6E6C8A4F7075}"/>
              </a:ext>
            </a:extLst>
          </p:cNvPr>
          <p:cNvSpPr/>
          <p:nvPr/>
        </p:nvSpPr>
        <p:spPr bwMode="auto">
          <a:xfrm>
            <a:off x="9132521" y="4677306"/>
            <a:ext cx="1981200" cy="609600"/>
          </a:xfrm>
          <a:prstGeom prst="roundRect">
            <a:avLst>
              <a:gd name="adj" fmla="val 9033"/>
            </a:avLst>
          </a:prstGeom>
          <a:solidFill>
            <a:schemeClr val="accent1">
              <a:lumMod val="20000"/>
              <a:lumOff val="8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91436" tIns="45718" rIns="91436" bIns="45718" anchor="ctr"/>
          <a:lstStyle/>
          <a:p>
            <a:pPr algn="ctr" fontAlgn="auto">
              <a:spcBef>
                <a:spcPts val="0"/>
              </a:spcBef>
              <a:spcAft>
                <a:spcPts val="0"/>
              </a:spcAft>
              <a:defRPr/>
            </a:pPr>
            <a:r>
              <a:rPr lang="en-US" sz="1200" b="1" dirty="0">
                <a:solidFill>
                  <a:schemeClr val="tx2">
                    <a:lumMod val="10000"/>
                  </a:schemeClr>
                </a:solidFill>
              </a:rPr>
              <a:t> Mayor Harry Kim</a:t>
            </a:r>
          </a:p>
          <a:p>
            <a:pPr algn="ctr" fontAlgn="auto">
              <a:spcBef>
                <a:spcPts val="0"/>
              </a:spcBef>
              <a:spcAft>
                <a:spcPts val="0"/>
              </a:spcAft>
              <a:defRPr/>
            </a:pPr>
            <a:r>
              <a:rPr lang="en-US" sz="1050" dirty="0">
                <a:solidFill>
                  <a:schemeClr val="tx2">
                    <a:lumMod val="10000"/>
                  </a:schemeClr>
                </a:solidFill>
              </a:rPr>
              <a:t>Hawaii County</a:t>
            </a:r>
          </a:p>
        </p:txBody>
      </p:sp>
      <p:sp>
        <p:nvSpPr>
          <p:cNvPr id="64" name="Rounded Rectangle 44">
            <a:extLst>
              <a:ext uri="{FF2B5EF4-FFF2-40B4-BE49-F238E27FC236}">
                <a16:creationId xmlns:a16="http://schemas.microsoft.com/office/drawing/2014/main" id="{610863A7-689B-4157-8263-54978B03E05F}"/>
              </a:ext>
            </a:extLst>
          </p:cNvPr>
          <p:cNvSpPr/>
          <p:nvPr/>
        </p:nvSpPr>
        <p:spPr bwMode="auto">
          <a:xfrm>
            <a:off x="7293824" y="2467506"/>
            <a:ext cx="1600200" cy="4572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fontAlgn="auto">
              <a:spcBef>
                <a:spcPts val="0"/>
              </a:spcBef>
              <a:spcAft>
                <a:spcPts val="0"/>
              </a:spcAft>
              <a:defRPr/>
            </a:pPr>
            <a:r>
              <a:rPr lang="en-US" sz="1300" b="1" dirty="0">
                <a:solidFill>
                  <a:schemeClr val="tx2">
                    <a:lumMod val="10000"/>
                  </a:schemeClr>
                </a:solidFill>
              </a:rPr>
              <a:t>Luke Meyers </a:t>
            </a:r>
          </a:p>
          <a:p>
            <a:pPr algn="ctr" fontAlgn="auto">
              <a:spcBef>
                <a:spcPts val="0"/>
              </a:spcBef>
              <a:spcAft>
                <a:spcPts val="0"/>
              </a:spcAft>
              <a:defRPr/>
            </a:pPr>
            <a:r>
              <a:rPr lang="en-US" sz="1200" dirty="0">
                <a:solidFill>
                  <a:schemeClr val="tx2">
                    <a:lumMod val="10000"/>
                  </a:schemeClr>
                </a:solidFill>
              </a:rPr>
              <a:t>Executive Officer</a:t>
            </a:r>
          </a:p>
        </p:txBody>
      </p:sp>
      <p:sp>
        <p:nvSpPr>
          <p:cNvPr id="65" name="Line 27">
            <a:extLst>
              <a:ext uri="{FF2B5EF4-FFF2-40B4-BE49-F238E27FC236}">
                <a16:creationId xmlns:a16="http://schemas.microsoft.com/office/drawing/2014/main" id="{B106A887-C38C-41E1-8582-4B643496391C}"/>
              </a:ext>
            </a:extLst>
          </p:cNvPr>
          <p:cNvSpPr>
            <a:spLocks noChangeShapeType="1"/>
          </p:cNvSpPr>
          <p:nvPr/>
        </p:nvSpPr>
        <p:spPr bwMode="auto">
          <a:xfrm flipH="1">
            <a:off x="6949440" y="2713919"/>
            <a:ext cx="358775" cy="0"/>
          </a:xfrm>
          <a:prstGeom prst="line">
            <a:avLst/>
          </a:prstGeom>
          <a:noFill/>
          <a:ln w="38100">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pic>
        <p:nvPicPr>
          <p:cNvPr id="66" name="Picture 65">
            <a:extLst>
              <a:ext uri="{FF2B5EF4-FFF2-40B4-BE49-F238E27FC236}">
                <a16:creationId xmlns:a16="http://schemas.microsoft.com/office/drawing/2014/main" id="{E763E768-06F6-4666-9396-B7023684DE9A}"/>
              </a:ext>
            </a:extLst>
          </p:cNvPr>
          <p:cNvPicPr>
            <a:picLocks noChangeAspect="1"/>
          </p:cNvPicPr>
          <p:nvPr/>
        </p:nvPicPr>
        <p:blipFill rotWithShape="1">
          <a:blip r:embed="rId5"/>
          <a:srcRect l="24259" t="8777" r="27778" b="40131"/>
          <a:stretch/>
        </p:blipFill>
        <p:spPr>
          <a:xfrm>
            <a:off x="5347653" y="5450419"/>
            <a:ext cx="1069975" cy="1139825"/>
          </a:xfrm>
          <a:prstGeom prst="rect">
            <a:avLst/>
          </a:prstGeom>
          <a:effectLst>
            <a:outerShdw blurRad="50800" dist="38100" dir="2700000" algn="tl" rotWithShape="0">
              <a:prstClr val="black">
                <a:alpha val="40000"/>
              </a:prstClr>
            </a:outerShdw>
          </a:effectLst>
        </p:spPr>
      </p:pic>
      <p:pic>
        <p:nvPicPr>
          <p:cNvPr id="67" name="Picture 66">
            <a:extLst>
              <a:ext uri="{FF2B5EF4-FFF2-40B4-BE49-F238E27FC236}">
                <a16:creationId xmlns:a16="http://schemas.microsoft.com/office/drawing/2014/main" id="{4C6CF6C5-AD66-4F2F-A21F-2EAB5390457B}"/>
              </a:ext>
            </a:extLst>
          </p:cNvPr>
          <p:cNvPicPr>
            <a:picLocks noChangeAspect="1"/>
          </p:cNvPicPr>
          <p:nvPr/>
        </p:nvPicPr>
        <p:blipFill rotWithShape="1">
          <a:blip r:embed="rId6"/>
          <a:srcRect l="9305" t="9500" r="13327" b="31025"/>
          <a:stretch/>
        </p:blipFill>
        <p:spPr>
          <a:xfrm>
            <a:off x="7481253" y="5439306"/>
            <a:ext cx="1069975" cy="1150938"/>
          </a:xfrm>
          <a:prstGeom prst="rect">
            <a:avLst/>
          </a:prstGeom>
          <a:effectLst>
            <a:outerShdw blurRad="50800" dist="38100" dir="2700000" algn="tl" rotWithShape="0">
              <a:prstClr val="black">
                <a:alpha val="40000"/>
              </a:prstClr>
            </a:outerShdw>
          </a:effectLst>
        </p:spPr>
      </p:pic>
      <p:sp>
        <p:nvSpPr>
          <p:cNvPr id="68" name="Rounded Rectangle 51">
            <a:extLst>
              <a:ext uri="{FF2B5EF4-FFF2-40B4-BE49-F238E27FC236}">
                <a16:creationId xmlns:a16="http://schemas.microsoft.com/office/drawing/2014/main" id="{8AB24C24-6968-4C4F-8AF5-92CFB747D389}"/>
              </a:ext>
            </a:extLst>
          </p:cNvPr>
          <p:cNvSpPr/>
          <p:nvPr/>
        </p:nvSpPr>
        <p:spPr bwMode="auto">
          <a:xfrm>
            <a:off x="5577840" y="943506"/>
            <a:ext cx="2743200" cy="685799"/>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fontAlgn="auto">
              <a:spcBef>
                <a:spcPts val="0"/>
              </a:spcBef>
              <a:spcAft>
                <a:spcPts val="0"/>
              </a:spcAft>
              <a:defRPr/>
            </a:pPr>
            <a:r>
              <a:rPr lang="en-US" sz="1300" b="1" dirty="0">
                <a:solidFill>
                  <a:schemeClr val="tx2">
                    <a:lumMod val="10000"/>
                  </a:schemeClr>
                </a:solidFill>
              </a:rPr>
              <a:t>MG Arthur J. Logan</a:t>
            </a:r>
          </a:p>
          <a:p>
            <a:pPr algn="ctr" fontAlgn="auto">
              <a:spcBef>
                <a:spcPts val="0"/>
              </a:spcBef>
              <a:spcAft>
                <a:spcPts val="0"/>
              </a:spcAft>
              <a:defRPr/>
            </a:pPr>
            <a:r>
              <a:rPr lang="en-US" sz="1200" dirty="0">
                <a:solidFill>
                  <a:schemeClr val="tx2">
                    <a:lumMod val="10000"/>
                  </a:schemeClr>
                </a:solidFill>
              </a:rPr>
              <a:t>Director of Emergency Management</a:t>
            </a:r>
          </a:p>
        </p:txBody>
      </p:sp>
      <p:sp>
        <p:nvSpPr>
          <p:cNvPr id="69" name="Rounded Rectangle 54">
            <a:extLst>
              <a:ext uri="{FF2B5EF4-FFF2-40B4-BE49-F238E27FC236}">
                <a16:creationId xmlns:a16="http://schemas.microsoft.com/office/drawing/2014/main" id="{C8C8AAD0-E1EE-4B96-A734-73E7C5BD824E}"/>
              </a:ext>
            </a:extLst>
          </p:cNvPr>
          <p:cNvSpPr/>
          <p:nvPr/>
        </p:nvSpPr>
        <p:spPr bwMode="auto">
          <a:xfrm>
            <a:off x="5577840" y="1796275"/>
            <a:ext cx="2743200" cy="518831"/>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fontAlgn="auto">
              <a:spcBef>
                <a:spcPts val="0"/>
              </a:spcBef>
              <a:spcAft>
                <a:spcPts val="0"/>
              </a:spcAft>
              <a:defRPr/>
            </a:pPr>
            <a:r>
              <a:rPr lang="en-US" sz="1300" b="1" dirty="0">
                <a:solidFill>
                  <a:schemeClr val="tx2">
                    <a:lumMod val="10000"/>
                  </a:schemeClr>
                </a:solidFill>
              </a:rPr>
              <a:t>Thomas Travis </a:t>
            </a:r>
          </a:p>
          <a:p>
            <a:pPr algn="ctr" fontAlgn="auto">
              <a:spcBef>
                <a:spcPts val="0"/>
              </a:spcBef>
              <a:spcAft>
                <a:spcPts val="0"/>
              </a:spcAft>
              <a:defRPr/>
            </a:pPr>
            <a:r>
              <a:rPr lang="en-US" sz="1200" dirty="0">
                <a:solidFill>
                  <a:schemeClr val="tx2">
                    <a:lumMod val="10000"/>
                  </a:schemeClr>
                </a:solidFill>
              </a:rPr>
              <a:t>Administrator</a:t>
            </a:r>
          </a:p>
        </p:txBody>
      </p:sp>
      <p:sp>
        <p:nvSpPr>
          <p:cNvPr id="70" name="Rounded Rectangle 33">
            <a:extLst>
              <a:ext uri="{FF2B5EF4-FFF2-40B4-BE49-F238E27FC236}">
                <a16:creationId xmlns:a16="http://schemas.microsoft.com/office/drawing/2014/main" id="{4A613F9B-EE96-41A4-A852-0EB5343D351E}"/>
              </a:ext>
            </a:extLst>
          </p:cNvPr>
          <p:cNvSpPr/>
          <p:nvPr/>
        </p:nvSpPr>
        <p:spPr bwMode="auto">
          <a:xfrm>
            <a:off x="9235440" y="1629307"/>
            <a:ext cx="1905000" cy="838199"/>
          </a:xfrm>
          <a:prstGeom prst="roundRect">
            <a:avLst>
              <a:gd name="adj" fmla="val 9033"/>
            </a:avLst>
          </a:prstGeom>
          <a:solidFill>
            <a:schemeClr val="bg2">
              <a:lumMod val="20000"/>
              <a:lumOff val="8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fontAlgn="auto">
              <a:spcBef>
                <a:spcPts val="0"/>
              </a:spcBef>
              <a:spcAft>
                <a:spcPts val="0"/>
              </a:spcAft>
              <a:defRPr/>
            </a:pPr>
            <a:r>
              <a:rPr lang="en-US" sz="1300" b="1" dirty="0">
                <a:solidFill>
                  <a:schemeClr val="bg1"/>
                </a:solidFill>
              </a:rPr>
              <a:t>Federal Emergency Management Agency (FEMA)</a:t>
            </a:r>
            <a:endParaRPr lang="en-US" sz="1200" dirty="0">
              <a:solidFill>
                <a:schemeClr val="bg1"/>
              </a:solidFill>
            </a:endParaRPr>
          </a:p>
        </p:txBody>
      </p:sp>
      <p:sp>
        <p:nvSpPr>
          <p:cNvPr id="71" name="Rounded Rectangle 37">
            <a:extLst>
              <a:ext uri="{FF2B5EF4-FFF2-40B4-BE49-F238E27FC236}">
                <a16:creationId xmlns:a16="http://schemas.microsoft.com/office/drawing/2014/main" id="{0F6004AB-DC3C-46C9-ABB8-2D8268178B15}"/>
              </a:ext>
            </a:extLst>
          </p:cNvPr>
          <p:cNvSpPr/>
          <p:nvPr/>
        </p:nvSpPr>
        <p:spPr bwMode="auto">
          <a:xfrm>
            <a:off x="8930640" y="3245321"/>
            <a:ext cx="1676400" cy="457200"/>
          </a:xfrm>
          <a:prstGeom prst="roundRect">
            <a:avLst>
              <a:gd name="adj" fmla="val 90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headEnd type="none" w="med" len="med"/>
            <a:tailEnd type="none" w="med" len="med"/>
          </a:ln>
          <a:effectLst>
            <a:outerShdw blurRad="63500" sx="102000" sy="102000" algn="c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fontAlgn="auto">
              <a:spcBef>
                <a:spcPts val="0"/>
              </a:spcBef>
              <a:spcAft>
                <a:spcPts val="0"/>
              </a:spcAft>
              <a:defRPr/>
            </a:pPr>
            <a:r>
              <a:rPr lang="en-US" sz="1100" b="1" dirty="0">
                <a:solidFill>
                  <a:schemeClr val="tx2">
                    <a:lumMod val="10000"/>
                  </a:schemeClr>
                </a:solidFill>
              </a:rPr>
              <a:t>Finance/Admin</a:t>
            </a:r>
          </a:p>
          <a:p>
            <a:pPr algn="ctr" fontAlgn="auto">
              <a:spcBef>
                <a:spcPts val="0"/>
              </a:spcBef>
              <a:spcAft>
                <a:spcPts val="0"/>
              </a:spcAft>
              <a:defRPr/>
            </a:pPr>
            <a:r>
              <a:rPr lang="en-US" sz="1100" b="1" dirty="0">
                <a:solidFill>
                  <a:schemeClr val="tx2">
                    <a:lumMod val="10000"/>
                  </a:schemeClr>
                </a:solidFill>
              </a:rPr>
              <a:t>Branch</a:t>
            </a:r>
          </a:p>
        </p:txBody>
      </p:sp>
      <p:cxnSp>
        <p:nvCxnSpPr>
          <p:cNvPr id="72" name="Straight Connector 71">
            <a:extLst>
              <a:ext uri="{FF2B5EF4-FFF2-40B4-BE49-F238E27FC236}">
                <a16:creationId xmlns:a16="http://schemas.microsoft.com/office/drawing/2014/main" id="{A5CBA269-0822-4884-A682-4D72747A643D}"/>
              </a:ext>
            </a:extLst>
          </p:cNvPr>
          <p:cNvCxnSpPr/>
          <p:nvPr/>
        </p:nvCxnSpPr>
        <p:spPr>
          <a:xfrm flipV="1">
            <a:off x="5520978" y="3111441"/>
            <a:ext cx="4762" cy="658661"/>
          </a:xfrm>
          <a:prstGeom prst="line">
            <a:avLst/>
          </a:prstGeom>
          <a:ln w="28575">
            <a:solidFill>
              <a:schemeClr val="accent1">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6251063-2161-4081-9A2E-3647BACFB019}"/>
              </a:ext>
            </a:extLst>
          </p:cNvPr>
          <p:cNvCxnSpPr>
            <a:stCxn id="59" idx="0"/>
          </p:cNvCxnSpPr>
          <p:nvPr/>
        </p:nvCxnSpPr>
        <p:spPr>
          <a:xfrm flipV="1">
            <a:off x="8397240" y="3117983"/>
            <a:ext cx="0" cy="693566"/>
          </a:xfrm>
          <a:prstGeom prst="line">
            <a:avLst/>
          </a:prstGeom>
          <a:ln w="28575">
            <a:solidFill>
              <a:schemeClr val="accent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74" name="Title 1">
            <a:extLst>
              <a:ext uri="{FF2B5EF4-FFF2-40B4-BE49-F238E27FC236}">
                <a16:creationId xmlns:a16="http://schemas.microsoft.com/office/drawing/2014/main" id="{A09905AF-B366-4DE8-958E-7800AFAEFC0E}"/>
              </a:ext>
            </a:extLst>
          </p:cNvPr>
          <p:cNvSpPr txBox="1">
            <a:spLocks/>
          </p:cNvSpPr>
          <p:nvPr/>
        </p:nvSpPr>
        <p:spPr>
          <a:xfrm>
            <a:off x="2605926" y="-37569"/>
            <a:ext cx="8696057" cy="609600"/>
          </a:xfrm>
          <a:prstGeom prst="rect">
            <a:avLst/>
          </a:prstGeom>
        </p:spPr>
        <p:txBody>
          <a:bodyPr/>
          <a:lstStyle>
            <a:lvl1pPr algn="l"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ctr"/>
            <a:r>
              <a:rPr lang="en-US" sz="2400" b="1" dirty="0">
                <a:solidFill>
                  <a:schemeClr val="accent1">
                    <a:lumMod val="50000"/>
                  </a:schemeClr>
                </a:solidFill>
              </a:rPr>
              <a:t>Hawaii Emergency Management Agency</a:t>
            </a:r>
          </a:p>
        </p:txBody>
      </p:sp>
      <p:pic>
        <p:nvPicPr>
          <p:cNvPr id="75" name="Picture 74">
            <a:extLst>
              <a:ext uri="{FF2B5EF4-FFF2-40B4-BE49-F238E27FC236}">
                <a16:creationId xmlns:a16="http://schemas.microsoft.com/office/drawing/2014/main" id="{795F30E0-8D90-4B43-B661-E0DE187DE0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640" y="5492551"/>
            <a:ext cx="1069848" cy="1069848"/>
          </a:xfrm>
          <a:prstGeom prst="rect">
            <a:avLst/>
          </a:prstGeom>
        </p:spPr>
      </p:pic>
    </p:spTree>
    <p:extLst>
      <p:ext uri="{BB962C8B-B14F-4D97-AF65-F5344CB8AC3E}">
        <p14:creationId xmlns:p14="http://schemas.microsoft.com/office/powerpoint/2010/main" val="2098707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1148022" y="149588"/>
            <a:ext cx="497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Hospital Program </a:t>
            </a:r>
          </a:p>
        </p:txBody>
      </p:sp>
      <p:sp>
        <p:nvSpPr>
          <p:cNvPr id="15" name="Content Placeholder 2">
            <a:extLst>
              <a:ext uri="{FF2B5EF4-FFF2-40B4-BE49-F238E27FC236}">
                <a16:creationId xmlns:a16="http://schemas.microsoft.com/office/drawing/2014/main" id="{4C138A9A-8682-448F-9FFA-8764D67B5EC6}"/>
              </a:ext>
            </a:extLst>
          </p:cNvPr>
          <p:cNvSpPr txBox="1">
            <a:spLocks/>
          </p:cNvSpPr>
          <p:nvPr/>
        </p:nvSpPr>
        <p:spPr>
          <a:xfrm>
            <a:off x="542260" y="574396"/>
            <a:ext cx="5131645" cy="1569382"/>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628650" marR="0" lvl="1" indent="-171450" algn="l" defTabSz="457200" rtl="0" eaLnBrk="1" fontAlgn="auto" latinLnBrk="0" hangingPunct="1">
              <a:lnSpc>
                <a:spcPct val="100000"/>
              </a:lnSpc>
              <a:spcBef>
                <a:spcPct val="20000"/>
              </a:spcBef>
              <a:spcAft>
                <a:spcPts val="600"/>
              </a:spcAft>
              <a:buClr>
                <a:prstClr val="white"/>
              </a:buClr>
              <a:buSzPct val="100000"/>
              <a:buFont typeface="Arial" panose="020B0604020202020204" pitchFamily="34" charset="0"/>
              <a:buChar char="•"/>
              <a:tabLst/>
              <a:defRPr/>
            </a:pPr>
            <a:endParaRPr kumimoji="0" lang="en-US" sz="2000" b="0" i="0" u="none" strike="noStrike" kern="1200" cap="small" spc="0" normalizeH="0" baseline="0" noProof="0" dirty="0">
              <a:ln>
                <a:noFill/>
              </a:ln>
              <a:solidFill>
                <a:prstClr val="white">
                  <a:tint val="75000"/>
                </a:prstClr>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600"/>
              </a:spcBef>
              <a:spcAft>
                <a:spcPts val="600"/>
              </a:spcAft>
              <a:buClr>
                <a:prstClr val="white"/>
              </a:buClr>
              <a:buSzPct val="100000"/>
              <a:buFont typeface="Arial" panose="020B0604020202020204" pitchFamily="34" charset="0"/>
              <a:buChar char="•"/>
              <a:tabLst/>
              <a:defRPr/>
            </a:pPr>
            <a:r>
              <a:rPr kumimoji="0" lang="en-US" sz="2800" b="1"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Partnerships/ MOUs</a:t>
            </a:r>
            <a:endParaRPr kumimoji="0" lang="en-US" sz="2800" b="0" i="0" u="none" strike="noStrike" kern="1200" cap="small" spc="0" normalizeH="0" baseline="0" noProof="0" dirty="0">
              <a:ln>
                <a:noFill/>
              </a:ln>
              <a:solidFill>
                <a:srgbClr val="FFFF00"/>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DF0FE379-2E30-423E-A70B-EEB2089CA025}"/>
              </a:ext>
            </a:extLst>
          </p:cNvPr>
          <p:cNvSpPr txBox="1"/>
          <p:nvPr/>
        </p:nvSpPr>
        <p:spPr>
          <a:xfrm>
            <a:off x="4086250" y="1488070"/>
            <a:ext cx="65131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Hospital Association of Hawaii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FE104085-A1C7-46EE-AC79-8112CCCAB8A0}"/>
              </a:ext>
            </a:extLst>
          </p:cNvPr>
          <p:cNvPicPr>
            <a:picLocks noChangeAspect="1"/>
          </p:cNvPicPr>
          <p:nvPr/>
        </p:nvPicPr>
        <p:blipFill rotWithShape="1">
          <a:blip r:embed="rId3">
            <a:extLst>
              <a:ext uri="{28A0092B-C50C-407E-A947-70E740481C1C}">
                <a14:useLocalDpi xmlns:a14="http://schemas.microsoft.com/office/drawing/2010/main" val="0"/>
              </a:ext>
            </a:extLst>
          </a:blip>
          <a:srcRect l="-29345" t="39261" r="-1" b="9345"/>
          <a:stretch/>
        </p:blipFill>
        <p:spPr>
          <a:xfrm>
            <a:off x="-539491" y="4244932"/>
            <a:ext cx="95726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effectLst>
            <a:softEdge rad="50800"/>
          </a:effectLst>
        </p:spPr>
      </p:pic>
      <p:pic>
        <p:nvPicPr>
          <p:cNvPr id="6" name="Picture 5">
            <a:extLst>
              <a:ext uri="{FF2B5EF4-FFF2-40B4-BE49-F238E27FC236}">
                <a16:creationId xmlns:a16="http://schemas.microsoft.com/office/drawing/2014/main" id="{C754E089-8E5A-4F29-B608-F143EAEF2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725" y="3484903"/>
            <a:ext cx="2609850" cy="1752600"/>
          </a:xfrm>
          <a:prstGeom prst="rect">
            <a:avLst/>
          </a:prstGeom>
          <a:effectLst>
            <a:softEdge rad="50800"/>
          </a:effectLst>
        </p:spPr>
      </p:pic>
      <p:sp>
        <p:nvSpPr>
          <p:cNvPr id="8" name="TextBox 7">
            <a:extLst>
              <a:ext uri="{FF2B5EF4-FFF2-40B4-BE49-F238E27FC236}">
                <a16:creationId xmlns:a16="http://schemas.microsoft.com/office/drawing/2014/main" id="{014E4F5B-41C0-494C-8A11-AF653A423605}"/>
              </a:ext>
            </a:extLst>
          </p:cNvPr>
          <p:cNvSpPr txBox="1"/>
          <p:nvPr/>
        </p:nvSpPr>
        <p:spPr>
          <a:xfrm>
            <a:off x="697174" y="2207688"/>
            <a:ext cx="3771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Adventist Health System</a:t>
            </a:r>
          </a:p>
        </p:txBody>
      </p:sp>
      <p:sp>
        <p:nvSpPr>
          <p:cNvPr id="9" name="TextBox 8">
            <a:extLst>
              <a:ext uri="{FF2B5EF4-FFF2-40B4-BE49-F238E27FC236}">
                <a16:creationId xmlns:a16="http://schemas.microsoft.com/office/drawing/2014/main" id="{BA7998DA-2BD9-46B9-87A8-DB44A29F23F9}"/>
              </a:ext>
            </a:extLst>
          </p:cNvPr>
          <p:cNvSpPr txBox="1"/>
          <p:nvPr/>
        </p:nvSpPr>
        <p:spPr>
          <a:xfrm>
            <a:off x="8561680" y="2223377"/>
            <a:ext cx="2982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Business partners</a:t>
            </a:r>
          </a:p>
        </p:txBody>
      </p:sp>
      <p:pic>
        <p:nvPicPr>
          <p:cNvPr id="10" name="Picture 9">
            <a:extLst>
              <a:ext uri="{FF2B5EF4-FFF2-40B4-BE49-F238E27FC236}">
                <a16:creationId xmlns:a16="http://schemas.microsoft.com/office/drawing/2014/main" id="{D215274B-1B80-4F94-A4CF-9C84A9F3630F}"/>
              </a:ext>
            </a:extLst>
          </p:cNvPr>
          <p:cNvPicPr>
            <a:picLocks noChangeAspect="1"/>
          </p:cNvPicPr>
          <p:nvPr/>
        </p:nvPicPr>
        <p:blipFill rotWithShape="1">
          <a:blip r:embed="rId5">
            <a:extLst>
              <a:ext uri="{28A0092B-C50C-407E-A947-70E740481C1C}">
                <a14:useLocalDpi xmlns:a14="http://schemas.microsoft.com/office/drawing/2010/main" val="0"/>
              </a:ext>
            </a:extLst>
          </a:blip>
          <a:srcRect b="16260"/>
          <a:stretch/>
        </p:blipFill>
        <p:spPr>
          <a:xfrm>
            <a:off x="8561680" y="3484903"/>
            <a:ext cx="2847636" cy="2384613"/>
          </a:xfrm>
          <a:prstGeom prst="rect">
            <a:avLst/>
          </a:prstGeom>
          <a:effectLst>
            <a:softEdge rad="50800"/>
          </a:effectLst>
        </p:spPr>
      </p:pic>
      <p:cxnSp>
        <p:nvCxnSpPr>
          <p:cNvPr id="7" name="Straight Connector 6">
            <a:extLst>
              <a:ext uri="{FF2B5EF4-FFF2-40B4-BE49-F238E27FC236}">
                <a16:creationId xmlns:a16="http://schemas.microsoft.com/office/drawing/2014/main" id="{74FCCDC5-CDD5-4520-AFE9-25B9E135E127}"/>
              </a:ext>
            </a:extLst>
          </p:cNvPr>
          <p:cNvCxnSpPr>
            <a:cxnSpLocks/>
          </p:cNvCxnSpPr>
          <p:nvPr/>
        </p:nvCxnSpPr>
        <p:spPr>
          <a:xfrm>
            <a:off x="3637222" y="2699081"/>
            <a:ext cx="1782917" cy="137056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9E9231-559E-455B-B358-5E10EDCBD026}"/>
              </a:ext>
            </a:extLst>
          </p:cNvPr>
          <p:cNvCxnSpPr>
            <a:cxnSpLocks/>
          </p:cNvCxnSpPr>
          <p:nvPr/>
        </p:nvCxnSpPr>
        <p:spPr>
          <a:xfrm flipH="1">
            <a:off x="7039382" y="2669353"/>
            <a:ext cx="1440461" cy="140029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C410EA-E4B4-4A26-A58A-D5968D8D05B2}"/>
              </a:ext>
            </a:extLst>
          </p:cNvPr>
          <p:cNvCxnSpPr>
            <a:cxnSpLocks/>
          </p:cNvCxnSpPr>
          <p:nvPr/>
        </p:nvCxnSpPr>
        <p:spPr>
          <a:xfrm>
            <a:off x="6229760" y="1984072"/>
            <a:ext cx="0" cy="2085571"/>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022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1148022" y="149588"/>
            <a:ext cx="497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Drill News video</a:t>
            </a:r>
          </a:p>
        </p:txBody>
      </p:sp>
      <p:sp>
        <p:nvSpPr>
          <p:cNvPr id="3" name="TextBox 2">
            <a:extLst>
              <a:ext uri="{FF2B5EF4-FFF2-40B4-BE49-F238E27FC236}">
                <a16:creationId xmlns:a16="http://schemas.microsoft.com/office/drawing/2014/main" id="{DF0FE379-2E30-423E-A70B-EEB2089CA025}"/>
              </a:ext>
            </a:extLst>
          </p:cNvPr>
          <p:cNvSpPr txBox="1"/>
          <p:nvPr/>
        </p:nvSpPr>
        <p:spPr>
          <a:xfrm>
            <a:off x="1648047" y="2360429"/>
            <a:ext cx="74534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http://www.hawaiinewsnow.com/story/36351457/terror-drill-tests-doctors-staff-at-windward-hospital</a:t>
            </a:r>
          </a:p>
        </p:txBody>
      </p:sp>
    </p:spTree>
    <p:extLst>
      <p:ext uri="{BB962C8B-B14F-4D97-AF65-F5344CB8AC3E}">
        <p14:creationId xmlns:p14="http://schemas.microsoft.com/office/powerpoint/2010/main" val="3183314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1167662" y="449626"/>
            <a:ext cx="98566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Businesses</a:t>
            </a:r>
            <a:endPar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872B6770-DA00-4005-8BE7-01CEF7809FAB}"/>
              </a:ext>
            </a:extLst>
          </p:cNvPr>
          <p:cNvSpPr txBox="1"/>
          <p:nvPr/>
        </p:nvSpPr>
        <p:spPr>
          <a:xfrm>
            <a:off x="396064" y="1157512"/>
            <a:ext cx="6433361" cy="6155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40 %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FEMA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Keep data in cloud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Policies for Employees, Vendors, and Customers (separate plans for each)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Continuity of Operations Plan</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Identify critical/ essential operations – designate employees to carry out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Develop recovery strategies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Educate and train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Threat Analysis/ Risk Assessment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History of flooding, hurricanes, fires, cyber?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Run Drills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80F199D6-45C7-458B-803E-0122D1EED135}"/>
              </a:ext>
            </a:extLst>
          </p:cNvPr>
          <p:cNvPicPr>
            <a:picLocks noChangeAspect="1"/>
          </p:cNvPicPr>
          <p:nvPr/>
        </p:nvPicPr>
        <p:blipFill>
          <a:blip r:embed="rId3"/>
          <a:stretch>
            <a:fillRect/>
          </a:stretch>
        </p:blipFill>
        <p:spPr>
          <a:xfrm>
            <a:off x="6752483" y="2637183"/>
            <a:ext cx="5195326" cy="3997374"/>
          </a:xfrm>
          <a:prstGeom prst="rect">
            <a:avLst/>
          </a:prstGeom>
          <a:effectLst>
            <a:softEdge rad="38100"/>
          </a:effectLst>
        </p:spPr>
      </p:pic>
      <p:sp>
        <p:nvSpPr>
          <p:cNvPr id="5" name="TextBox 4">
            <a:extLst>
              <a:ext uri="{FF2B5EF4-FFF2-40B4-BE49-F238E27FC236}">
                <a16:creationId xmlns:a16="http://schemas.microsoft.com/office/drawing/2014/main" id="{C1700E5D-7B43-434B-8998-5563F05C88C5}"/>
              </a:ext>
            </a:extLst>
          </p:cNvPr>
          <p:cNvSpPr txBox="1"/>
          <p:nvPr/>
        </p:nvSpPr>
        <p:spPr>
          <a:xfrm>
            <a:off x="5351257" y="454409"/>
            <a:ext cx="29563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Supplier A</a:t>
            </a:r>
          </a:p>
        </p:txBody>
      </p:sp>
      <p:sp>
        <p:nvSpPr>
          <p:cNvPr id="6" name="TextBox 5">
            <a:extLst>
              <a:ext uri="{FF2B5EF4-FFF2-40B4-BE49-F238E27FC236}">
                <a16:creationId xmlns:a16="http://schemas.microsoft.com/office/drawing/2014/main" id="{0201ED58-C11D-4D8C-BDC8-4CB0F093262B}"/>
              </a:ext>
            </a:extLst>
          </p:cNvPr>
          <p:cNvSpPr txBox="1"/>
          <p:nvPr/>
        </p:nvSpPr>
        <p:spPr>
          <a:xfrm>
            <a:off x="8370157" y="437474"/>
            <a:ext cx="29563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Supplier B</a:t>
            </a:r>
          </a:p>
        </p:txBody>
      </p:sp>
      <p:sp>
        <p:nvSpPr>
          <p:cNvPr id="7" name="TextBox 6">
            <a:extLst>
              <a:ext uri="{FF2B5EF4-FFF2-40B4-BE49-F238E27FC236}">
                <a16:creationId xmlns:a16="http://schemas.microsoft.com/office/drawing/2014/main" id="{1EBAE75E-636D-40EA-993F-54E3F6400DFD}"/>
              </a:ext>
            </a:extLst>
          </p:cNvPr>
          <p:cNvSpPr txBox="1"/>
          <p:nvPr/>
        </p:nvSpPr>
        <p:spPr>
          <a:xfrm>
            <a:off x="6695074" y="1685515"/>
            <a:ext cx="29563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Your business</a:t>
            </a:r>
          </a:p>
        </p:txBody>
      </p:sp>
      <p:sp>
        <p:nvSpPr>
          <p:cNvPr id="8" name="Arrow: Down 7">
            <a:extLst>
              <a:ext uri="{FF2B5EF4-FFF2-40B4-BE49-F238E27FC236}">
                <a16:creationId xmlns:a16="http://schemas.microsoft.com/office/drawing/2014/main" id="{6BFDD173-B7F4-4E18-B89E-ED475CCA02B7}"/>
              </a:ext>
            </a:extLst>
          </p:cNvPr>
          <p:cNvSpPr/>
          <p:nvPr/>
        </p:nvSpPr>
        <p:spPr>
          <a:xfrm>
            <a:off x="6685005" y="982412"/>
            <a:ext cx="423200" cy="65180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extBox 8">
            <a:extLst>
              <a:ext uri="{FF2B5EF4-FFF2-40B4-BE49-F238E27FC236}">
                <a16:creationId xmlns:a16="http://schemas.microsoft.com/office/drawing/2014/main" id="{22778533-7E7F-454D-8870-FFBA13CFF661}"/>
              </a:ext>
            </a:extLst>
          </p:cNvPr>
          <p:cNvSpPr txBox="1"/>
          <p:nvPr/>
        </p:nvSpPr>
        <p:spPr>
          <a:xfrm>
            <a:off x="5805597" y="37364"/>
            <a:ext cx="130260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entury Gothic" panose="020B0502020202020204"/>
                <a:ea typeface="+mn-ea"/>
                <a:cs typeface="+mn-cs"/>
              </a:rPr>
              <a:t>X</a:t>
            </a:r>
          </a:p>
        </p:txBody>
      </p:sp>
    </p:spTree>
    <p:extLst>
      <p:ext uri="{BB962C8B-B14F-4D97-AF65-F5344CB8AC3E}">
        <p14:creationId xmlns:p14="http://schemas.microsoft.com/office/powerpoint/2010/main" val="31037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1167662" y="449626"/>
            <a:ext cx="98566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Drills </a:t>
            </a:r>
            <a:endPar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872B6770-DA00-4005-8BE7-01CEF7809FAB}"/>
              </a:ext>
            </a:extLst>
          </p:cNvPr>
          <p:cNvSpPr txBox="1"/>
          <p:nvPr/>
        </p:nvSpPr>
        <p:spPr>
          <a:xfrm>
            <a:off x="810402" y="1400400"/>
            <a:ext cx="900511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entury Gothic" panose="020B0502020202020204"/>
                <a:ea typeface="+mn-ea"/>
                <a:cs typeface="+mn-cs"/>
              </a:rPr>
              <a:t>World Trade Center Evacuation Study</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800" b="1"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1" i="1" u="none" strike="noStrike" kern="1200" cap="none" spc="0" normalizeH="0" baseline="0" noProof="0" dirty="0">
                <a:ln>
                  <a:noFill/>
                </a:ln>
                <a:solidFill>
                  <a:prstClr val="white"/>
                </a:solidFill>
                <a:effectLst/>
                <a:uLnTx/>
                <a:uFillTx/>
                <a:latin typeface="Century Gothic" panose="020B0502020202020204"/>
                <a:ea typeface="+mn-ea"/>
                <a:cs typeface="+mn-cs"/>
              </a:rPr>
              <a:t>81% participated in fire drills, only 11% had ever entered a stairwell </a:t>
            </a:r>
            <a:endPar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4FF2A26C-8F8F-4989-B079-7F7CCF4F8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550" y="3086101"/>
            <a:ext cx="5715000" cy="3429000"/>
          </a:xfrm>
          <a:prstGeom prst="rect">
            <a:avLst/>
          </a:prstGeom>
          <a:effectLst>
            <a:softEdge rad="50800"/>
          </a:effectLst>
        </p:spPr>
      </p:pic>
    </p:spTree>
    <p:extLst>
      <p:ext uri="{BB962C8B-B14F-4D97-AF65-F5344CB8AC3E}">
        <p14:creationId xmlns:p14="http://schemas.microsoft.com/office/powerpoint/2010/main" val="4088634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767612" y="678226"/>
            <a:ext cx="323288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All Hazards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Prepare for the unexpected</a:t>
            </a:r>
            <a:endPar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FBF2D0EA-6CCD-42BB-B232-F604212F8185}"/>
              </a:ext>
            </a:extLst>
          </p:cNvPr>
          <p:cNvPicPr>
            <a:picLocks noChangeAspect="1"/>
          </p:cNvPicPr>
          <p:nvPr/>
        </p:nvPicPr>
        <p:blipFill rotWithShape="1">
          <a:blip r:embed="rId3">
            <a:extLst>
              <a:ext uri="{28A0092B-C50C-407E-A947-70E740481C1C}">
                <a14:useLocalDpi xmlns:a14="http://schemas.microsoft.com/office/drawing/2010/main" val="0"/>
              </a:ext>
            </a:extLst>
          </a:blip>
          <a:srcRect t="15178" b="14186"/>
          <a:stretch/>
        </p:blipFill>
        <p:spPr>
          <a:xfrm>
            <a:off x="4133764" y="185962"/>
            <a:ext cx="4281621" cy="5376638"/>
          </a:xfrm>
          <a:prstGeom prst="rect">
            <a:avLst/>
          </a:prstGeom>
          <a:effectLst>
            <a:softEdge rad="63500"/>
          </a:effectLst>
        </p:spPr>
      </p:pic>
      <p:pic>
        <p:nvPicPr>
          <p:cNvPr id="7" name="Picture 6">
            <a:extLst>
              <a:ext uri="{FF2B5EF4-FFF2-40B4-BE49-F238E27FC236}">
                <a16:creationId xmlns:a16="http://schemas.microsoft.com/office/drawing/2014/main" id="{0F458FC8-AE23-493C-B8CD-AE4A3CEB767E}"/>
              </a:ext>
            </a:extLst>
          </p:cNvPr>
          <p:cNvPicPr>
            <a:picLocks noChangeAspect="1"/>
          </p:cNvPicPr>
          <p:nvPr/>
        </p:nvPicPr>
        <p:blipFill rotWithShape="1">
          <a:blip r:embed="rId4">
            <a:extLst>
              <a:ext uri="{28A0092B-C50C-407E-A947-70E740481C1C}">
                <a14:useLocalDpi xmlns:a14="http://schemas.microsoft.com/office/drawing/2010/main" val="0"/>
              </a:ext>
            </a:extLst>
          </a:blip>
          <a:srcRect t="6408" b="14525"/>
          <a:stretch/>
        </p:blipFill>
        <p:spPr>
          <a:xfrm>
            <a:off x="8415386" y="214538"/>
            <a:ext cx="3806644" cy="5350731"/>
          </a:xfrm>
          <a:prstGeom prst="rect">
            <a:avLst/>
          </a:prstGeom>
          <a:effectLst>
            <a:softEdge rad="63500"/>
          </a:effectLst>
        </p:spPr>
      </p:pic>
      <p:sp>
        <p:nvSpPr>
          <p:cNvPr id="4" name="TextBox 3">
            <a:extLst>
              <a:ext uri="{FF2B5EF4-FFF2-40B4-BE49-F238E27FC236}">
                <a16:creationId xmlns:a16="http://schemas.microsoft.com/office/drawing/2014/main" id="{144748CD-3BE1-4688-A406-B64C3A79C5C7}"/>
              </a:ext>
            </a:extLst>
          </p:cNvPr>
          <p:cNvSpPr txBox="1"/>
          <p:nvPr/>
        </p:nvSpPr>
        <p:spPr>
          <a:xfrm>
            <a:off x="342900" y="3057525"/>
            <a:ext cx="39433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panose="020B0502020202020204"/>
                <a:ea typeface="+mn-ea"/>
                <a:cs typeface="+mn-cs"/>
              </a:rPr>
              <a:t>- Mount Pinatubo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panose="020B0502020202020204"/>
                <a:ea typeface="+mn-ea"/>
                <a:cs typeface="+mn-cs"/>
              </a:rPr>
              <a:t>- Typhoon </a:t>
            </a:r>
            <a:r>
              <a:rPr kumimoji="0" lang="en-US" sz="3200" b="1" i="0" u="none" strike="noStrike" kern="1200" cap="none" spc="0" normalizeH="0" baseline="0" noProof="0" dirty="0" err="1">
                <a:ln>
                  <a:noFill/>
                </a:ln>
                <a:solidFill>
                  <a:prstClr val="white"/>
                </a:solidFill>
                <a:effectLst/>
                <a:uLnTx/>
                <a:uFillTx/>
                <a:latin typeface="Century Gothic" panose="020B0502020202020204"/>
                <a:ea typeface="+mn-ea"/>
                <a:cs typeface="+mn-cs"/>
              </a:rPr>
              <a:t>Yunya</a:t>
            </a:r>
            <a:endParaRPr kumimoji="0" lang="en-US" sz="32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07452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767612" y="678226"/>
            <a:ext cx="323288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All Hazards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Prepare for the unexpected</a:t>
            </a:r>
            <a:endPar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33455B36-7F9C-4245-BC1D-84AA21F7C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661" y="0"/>
            <a:ext cx="4764367" cy="3443552"/>
          </a:xfrm>
          <a:prstGeom prst="rect">
            <a:avLst/>
          </a:prstGeom>
          <a:ln w="22225">
            <a:solidFill>
              <a:schemeClr val="tx1"/>
            </a:solidFill>
          </a:ln>
        </p:spPr>
      </p:pic>
      <p:pic>
        <p:nvPicPr>
          <p:cNvPr id="9" name="Picture 8">
            <a:extLst>
              <a:ext uri="{FF2B5EF4-FFF2-40B4-BE49-F238E27FC236}">
                <a16:creationId xmlns:a16="http://schemas.microsoft.com/office/drawing/2014/main" id="{FB81E690-F342-4E49-8013-8A5606DFACA2}"/>
              </a:ext>
            </a:extLst>
          </p:cNvPr>
          <p:cNvPicPr>
            <a:picLocks noChangeAspect="1"/>
          </p:cNvPicPr>
          <p:nvPr/>
        </p:nvPicPr>
        <p:blipFill rotWithShape="1">
          <a:blip r:embed="rId4">
            <a:extLst>
              <a:ext uri="{28A0092B-C50C-407E-A947-70E740481C1C}">
                <a14:useLocalDpi xmlns:a14="http://schemas.microsoft.com/office/drawing/2010/main" val="0"/>
              </a:ext>
            </a:extLst>
          </a:blip>
          <a:srcRect r="1429" b="1995"/>
          <a:stretch/>
        </p:blipFill>
        <p:spPr>
          <a:xfrm>
            <a:off x="2763396" y="2888734"/>
            <a:ext cx="4937567" cy="3497779"/>
          </a:xfrm>
          <a:prstGeom prst="rect">
            <a:avLst/>
          </a:prstGeom>
          <a:ln w="22225">
            <a:solidFill>
              <a:schemeClr val="tx1"/>
            </a:solidFill>
          </a:ln>
        </p:spPr>
      </p:pic>
      <p:pic>
        <p:nvPicPr>
          <p:cNvPr id="11" name="Picture 10">
            <a:extLst>
              <a:ext uri="{FF2B5EF4-FFF2-40B4-BE49-F238E27FC236}">
                <a16:creationId xmlns:a16="http://schemas.microsoft.com/office/drawing/2014/main" id="{9556E015-B35D-4727-BD2E-075C74F2AE5E}"/>
              </a:ext>
            </a:extLst>
          </p:cNvPr>
          <p:cNvPicPr>
            <a:picLocks noChangeAspect="1"/>
          </p:cNvPicPr>
          <p:nvPr/>
        </p:nvPicPr>
        <p:blipFill rotWithShape="1">
          <a:blip r:embed="rId5">
            <a:extLst>
              <a:ext uri="{28A0092B-C50C-407E-A947-70E740481C1C}">
                <a14:useLocalDpi xmlns:a14="http://schemas.microsoft.com/office/drawing/2010/main" val="0"/>
              </a:ext>
            </a:extLst>
          </a:blip>
          <a:srcRect t="5022"/>
          <a:stretch/>
        </p:blipFill>
        <p:spPr>
          <a:xfrm>
            <a:off x="7143750" y="3057525"/>
            <a:ext cx="4868799" cy="3328988"/>
          </a:xfrm>
          <a:prstGeom prst="rect">
            <a:avLst/>
          </a:prstGeom>
          <a:ln w="22225">
            <a:solidFill>
              <a:schemeClr val="tx1"/>
            </a:solidFill>
          </a:ln>
        </p:spPr>
      </p:pic>
    </p:spTree>
    <p:extLst>
      <p:ext uri="{BB962C8B-B14F-4D97-AF65-F5344CB8AC3E}">
        <p14:creationId xmlns:p14="http://schemas.microsoft.com/office/powerpoint/2010/main" val="3140690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A2133-C23B-481F-981C-F1588A1D62E9}"/>
              </a:ext>
            </a:extLst>
          </p:cNvPr>
          <p:cNvSpPr txBox="1"/>
          <p:nvPr/>
        </p:nvSpPr>
        <p:spPr>
          <a:xfrm>
            <a:off x="391886" y="533400"/>
            <a:ext cx="36086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All Hazards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Prepare for the unexpected</a:t>
            </a:r>
            <a:endPar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D7256238-3824-44CE-8DFA-2EA757DF2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300" y="221282"/>
            <a:ext cx="3292411" cy="2750518"/>
          </a:xfrm>
          <a:prstGeom prst="rect">
            <a:avLst/>
          </a:prstGeom>
          <a:ln w="22225">
            <a:solidFill>
              <a:schemeClr val="tx1"/>
            </a:solidFill>
          </a:ln>
        </p:spPr>
      </p:pic>
      <p:pic>
        <p:nvPicPr>
          <p:cNvPr id="8" name="Picture 7">
            <a:extLst>
              <a:ext uri="{FF2B5EF4-FFF2-40B4-BE49-F238E27FC236}">
                <a16:creationId xmlns:a16="http://schemas.microsoft.com/office/drawing/2014/main" id="{F427D507-B5BB-4943-A6AA-BC347EEDD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06" y="3128968"/>
            <a:ext cx="4933802" cy="3563874"/>
          </a:xfrm>
          <a:prstGeom prst="rect">
            <a:avLst/>
          </a:prstGeom>
          <a:ln w="22225">
            <a:solidFill>
              <a:schemeClr val="tx1"/>
            </a:solidFill>
          </a:ln>
        </p:spPr>
      </p:pic>
      <p:pic>
        <p:nvPicPr>
          <p:cNvPr id="11" name="Picture 10">
            <a:extLst>
              <a:ext uri="{FF2B5EF4-FFF2-40B4-BE49-F238E27FC236}">
                <a16:creationId xmlns:a16="http://schemas.microsoft.com/office/drawing/2014/main" id="{C0A08E2A-7B22-43A8-96D1-402A456B2444}"/>
              </a:ext>
            </a:extLst>
          </p:cNvPr>
          <p:cNvPicPr>
            <a:picLocks noChangeAspect="1"/>
          </p:cNvPicPr>
          <p:nvPr/>
        </p:nvPicPr>
        <p:blipFill rotWithShape="1">
          <a:blip r:embed="rId5">
            <a:extLst>
              <a:ext uri="{28A0092B-C50C-407E-A947-70E740481C1C}">
                <a14:useLocalDpi xmlns:a14="http://schemas.microsoft.com/office/drawing/2010/main" val="0"/>
              </a:ext>
            </a:extLst>
          </a:blip>
          <a:srcRect t="5705"/>
          <a:stretch/>
        </p:blipFill>
        <p:spPr>
          <a:xfrm>
            <a:off x="7269236" y="200531"/>
            <a:ext cx="4032177" cy="2772406"/>
          </a:xfrm>
          <a:prstGeom prst="rect">
            <a:avLst/>
          </a:prstGeom>
          <a:ln w="22225">
            <a:solidFill>
              <a:schemeClr val="tx1"/>
            </a:solidFill>
          </a:ln>
        </p:spPr>
      </p:pic>
      <p:pic>
        <p:nvPicPr>
          <p:cNvPr id="7" name="Picture 6">
            <a:extLst>
              <a:ext uri="{FF2B5EF4-FFF2-40B4-BE49-F238E27FC236}">
                <a16:creationId xmlns:a16="http://schemas.microsoft.com/office/drawing/2014/main" id="{A119533E-E0F2-4F3E-9B28-3884D83A79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98985" y="2971800"/>
            <a:ext cx="5982048" cy="3886200"/>
          </a:xfrm>
          <a:prstGeom prst="rect">
            <a:avLst/>
          </a:prstGeom>
          <a:effectLst>
            <a:softEdge rad="139700"/>
          </a:effectLst>
        </p:spPr>
      </p:pic>
    </p:spTree>
    <p:extLst>
      <p:ext uri="{BB962C8B-B14F-4D97-AF65-F5344CB8AC3E}">
        <p14:creationId xmlns:p14="http://schemas.microsoft.com/office/powerpoint/2010/main" val="1043588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B4C74-BA5B-4762-A241-29BA04E1677D}"/>
              </a:ext>
            </a:extLst>
          </p:cNvPr>
          <p:cNvPicPr>
            <a:picLocks noChangeAspect="1"/>
          </p:cNvPicPr>
          <p:nvPr/>
        </p:nvPicPr>
        <p:blipFill rotWithShape="1">
          <a:blip r:embed="rId3">
            <a:extLst>
              <a:ext uri="{28A0092B-C50C-407E-A947-70E740481C1C}">
                <a14:useLocalDpi xmlns:a14="http://schemas.microsoft.com/office/drawing/2010/main" val="0"/>
              </a:ext>
            </a:extLst>
          </a:blip>
          <a:srcRect l="9800" t="5502"/>
          <a:stretch/>
        </p:blipFill>
        <p:spPr>
          <a:xfrm>
            <a:off x="2300643" y="405352"/>
            <a:ext cx="7331456" cy="5760563"/>
          </a:xfrm>
          <a:prstGeom prst="rect">
            <a:avLst/>
          </a:prstGeom>
          <a:effectLst>
            <a:softEdge rad="63500"/>
          </a:effectLst>
        </p:spPr>
      </p:pic>
    </p:spTree>
    <p:extLst>
      <p:ext uri="{BB962C8B-B14F-4D97-AF65-F5344CB8AC3E}">
        <p14:creationId xmlns:p14="http://schemas.microsoft.com/office/powerpoint/2010/main" val="2965577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BC62-90FE-4B6C-B927-D37689F12328}"/>
              </a:ext>
            </a:extLst>
          </p:cNvPr>
          <p:cNvSpPr>
            <a:spLocks noGrp="1"/>
          </p:cNvSpPr>
          <p:nvPr>
            <p:ph type="title"/>
          </p:nvPr>
        </p:nvSpPr>
        <p:spPr>
          <a:xfrm>
            <a:off x="647050" y="2743200"/>
            <a:ext cx="3549121" cy="614412"/>
          </a:xfrm>
        </p:spPr>
        <p:txBody>
          <a:bodyPr/>
          <a:lstStyle/>
          <a:p>
            <a:pPr algn="ctr"/>
            <a:r>
              <a:rPr lang="en-US" dirty="0"/>
              <a:t>Introduction</a:t>
            </a:r>
          </a:p>
        </p:txBody>
      </p:sp>
      <p:pic>
        <p:nvPicPr>
          <p:cNvPr id="7" name="Content Placeholder 6" descr="A view of a city&#10;&#10;Description generated with very high confidence">
            <a:extLst>
              <a:ext uri="{FF2B5EF4-FFF2-40B4-BE49-F238E27FC236}">
                <a16:creationId xmlns:a16="http://schemas.microsoft.com/office/drawing/2014/main" id="{9977E547-D38A-44EA-BD87-51899544DB9E}"/>
              </a:ext>
            </a:extLst>
          </p:cNvPr>
          <p:cNvPicPr>
            <a:picLocks noGrp="1" noChangeAspect="1"/>
          </p:cNvPicPr>
          <p:nvPr>
            <p:ph idx="1"/>
          </p:nvPr>
        </p:nvPicPr>
        <p:blipFill>
          <a:blip r:embed="rId3"/>
          <a:stretch>
            <a:fillRect/>
          </a:stretch>
        </p:blipFill>
        <p:spPr>
          <a:xfrm>
            <a:off x="7945324" y="139198"/>
            <a:ext cx="4094276" cy="2719332"/>
          </a:xfrm>
        </p:spPr>
      </p:pic>
      <p:sp>
        <p:nvSpPr>
          <p:cNvPr id="5" name="Text Placeholder 4">
            <a:extLst>
              <a:ext uri="{FF2B5EF4-FFF2-40B4-BE49-F238E27FC236}">
                <a16:creationId xmlns:a16="http://schemas.microsoft.com/office/drawing/2014/main" id="{BF384BDD-C471-49A8-A7AC-111CB56358E2}"/>
              </a:ext>
            </a:extLst>
          </p:cNvPr>
          <p:cNvSpPr>
            <a:spLocks noGrp="1"/>
          </p:cNvSpPr>
          <p:nvPr>
            <p:ph type="body" sz="half" idx="2"/>
          </p:nvPr>
        </p:nvSpPr>
        <p:spPr>
          <a:xfrm>
            <a:off x="261114" y="3357612"/>
            <a:ext cx="4838108" cy="3361189"/>
          </a:xfrm>
        </p:spPr>
        <p:txBody>
          <a:bodyPr>
            <a:normAutofit/>
          </a:bodyPr>
          <a:lstStyle/>
          <a:p>
            <a:pPr marL="285750" indent="-285750">
              <a:buFont typeface="Arial" panose="020B0604020202020204" pitchFamily="34" charset="0"/>
              <a:buChar char="•"/>
            </a:pPr>
            <a:r>
              <a:rPr lang="en-US" dirty="0"/>
              <a:t>22 Years in Property management, 18 of those years Class “A” mixed use Commercial</a:t>
            </a:r>
          </a:p>
          <a:p>
            <a:pPr marL="285750" indent="-285750">
              <a:buFont typeface="Arial" panose="020B0604020202020204" pitchFamily="34" charset="0"/>
              <a:buChar char="•"/>
            </a:pPr>
            <a:r>
              <a:rPr lang="en-US" dirty="0">
                <a:effectLst/>
              </a:rPr>
              <a:t>Vice President Operations | Shidler Pacific Advisors. </a:t>
            </a:r>
          </a:p>
          <a:p>
            <a:pPr marL="285750" indent="-285750">
              <a:buFont typeface="Arial" panose="020B0604020202020204" pitchFamily="34" charset="0"/>
              <a:buChar char="•"/>
            </a:pPr>
            <a:r>
              <a:rPr lang="en-US" dirty="0">
                <a:effectLst/>
              </a:rPr>
              <a:t>General Manger | Waterfront Plaza</a:t>
            </a:r>
          </a:p>
          <a:p>
            <a:pPr marL="285750" indent="-285750">
              <a:buFont typeface="Arial" panose="020B0604020202020204" pitchFamily="34" charset="0"/>
              <a:buChar char="•"/>
            </a:pPr>
            <a:r>
              <a:rPr lang="en-US" dirty="0">
                <a:effectLst/>
              </a:rPr>
              <a:t>Currently serving on multiple boards. 	</a:t>
            </a:r>
          </a:p>
          <a:p>
            <a:pPr marL="742950" lvl="1" indent="-285750">
              <a:buFont typeface="Arial" panose="020B0604020202020204" pitchFamily="34" charset="0"/>
              <a:buChar char="•"/>
            </a:pPr>
            <a:r>
              <a:rPr lang="en-US" dirty="0">
                <a:effectLst/>
              </a:rPr>
              <a:t>President 400 Keawe (2017-Current)</a:t>
            </a:r>
          </a:p>
          <a:p>
            <a:pPr marL="742950" lvl="1" indent="-285750">
              <a:buFont typeface="Arial" panose="020B0604020202020204" pitchFamily="34" charset="0"/>
              <a:buChar char="•"/>
            </a:pPr>
            <a:r>
              <a:rPr lang="en-US" dirty="0">
                <a:effectLst/>
              </a:rPr>
              <a:t>president; Kaka’ako Improvement Association 2014-15 </a:t>
            </a:r>
          </a:p>
          <a:p>
            <a:pPr marL="742950" lvl="1" indent="-285750">
              <a:buFont typeface="Arial" panose="020B0604020202020204" pitchFamily="34" charset="0"/>
              <a:buChar char="•"/>
            </a:pPr>
            <a:r>
              <a:rPr lang="en-US" dirty="0">
                <a:effectLst/>
              </a:rPr>
              <a:t>President (BOMA) Building Owners Managers Association Hawaii 2014. </a:t>
            </a:r>
          </a:p>
          <a:p>
            <a:pPr marL="285750" indent="-285750">
              <a:buFont typeface="Arial" panose="020B0604020202020204" pitchFamily="34" charset="0"/>
              <a:buChar char="•"/>
            </a:pPr>
            <a:endParaRPr lang="en-US" dirty="0"/>
          </a:p>
        </p:txBody>
      </p:sp>
      <p:pic>
        <p:nvPicPr>
          <p:cNvPr id="9" name="Picture 8" descr="A view of a city&#10;&#10;Description generated with very high confidence">
            <a:extLst>
              <a:ext uri="{FF2B5EF4-FFF2-40B4-BE49-F238E27FC236}">
                <a16:creationId xmlns:a16="http://schemas.microsoft.com/office/drawing/2014/main" id="{AA614F4D-5B2B-4F97-99B7-2A28C14EC447}"/>
              </a:ext>
            </a:extLst>
          </p:cNvPr>
          <p:cNvPicPr>
            <a:picLocks noChangeAspect="1"/>
          </p:cNvPicPr>
          <p:nvPr/>
        </p:nvPicPr>
        <p:blipFill>
          <a:blip r:embed="rId4"/>
          <a:stretch>
            <a:fillRect/>
          </a:stretch>
        </p:blipFill>
        <p:spPr>
          <a:xfrm>
            <a:off x="9361982" y="2980576"/>
            <a:ext cx="2677618" cy="3648031"/>
          </a:xfrm>
          <a:prstGeom prst="rect">
            <a:avLst/>
          </a:prstGeom>
        </p:spPr>
      </p:pic>
      <p:pic>
        <p:nvPicPr>
          <p:cNvPr id="11" name="Picture 10" descr="A tall building in a city&#10;&#10;Description generated with very high confidence">
            <a:extLst>
              <a:ext uri="{FF2B5EF4-FFF2-40B4-BE49-F238E27FC236}">
                <a16:creationId xmlns:a16="http://schemas.microsoft.com/office/drawing/2014/main" id="{CDC5201F-B976-49EF-A85F-6602CFBE4A78}"/>
              </a:ext>
            </a:extLst>
          </p:cNvPr>
          <p:cNvPicPr>
            <a:picLocks noChangeAspect="1"/>
          </p:cNvPicPr>
          <p:nvPr/>
        </p:nvPicPr>
        <p:blipFill>
          <a:blip r:embed="rId5"/>
          <a:stretch>
            <a:fillRect/>
          </a:stretch>
        </p:blipFill>
        <p:spPr>
          <a:xfrm>
            <a:off x="6229272" y="2983479"/>
            <a:ext cx="3050331" cy="3648031"/>
          </a:xfrm>
          <a:prstGeom prst="rect">
            <a:avLst/>
          </a:prstGeom>
        </p:spPr>
      </p:pic>
      <p:pic>
        <p:nvPicPr>
          <p:cNvPr id="13" name="Picture 12" descr="A tall building in a city&#10;&#10;Description generated with very high confidence">
            <a:extLst>
              <a:ext uri="{FF2B5EF4-FFF2-40B4-BE49-F238E27FC236}">
                <a16:creationId xmlns:a16="http://schemas.microsoft.com/office/drawing/2014/main" id="{165CFA04-3FE6-4E39-B580-1786A81C70AA}"/>
              </a:ext>
            </a:extLst>
          </p:cNvPr>
          <p:cNvPicPr>
            <a:picLocks noChangeAspect="1"/>
          </p:cNvPicPr>
          <p:nvPr/>
        </p:nvPicPr>
        <p:blipFill>
          <a:blip r:embed="rId6"/>
          <a:stretch>
            <a:fillRect/>
          </a:stretch>
        </p:blipFill>
        <p:spPr>
          <a:xfrm>
            <a:off x="4162901" y="139198"/>
            <a:ext cx="3714210" cy="2719332"/>
          </a:xfrm>
          <a:prstGeom prst="rect">
            <a:avLst/>
          </a:prstGeom>
        </p:spPr>
      </p:pic>
      <p:pic>
        <p:nvPicPr>
          <p:cNvPr id="15" name="Picture 14" descr="A tall building in a city&#10;&#10;Description generated with very high confidence">
            <a:extLst>
              <a:ext uri="{FF2B5EF4-FFF2-40B4-BE49-F238E27FC236}">
                <a16:creationId xmlns:a16="http://schemas.microsoft.com/office/drawing/2014/main" id="{7429E0AA-CD26-4789-BDD2-786CB4BC4E9A}"/>
              </a:ext>
            </a:extLst>
          </p:cNvPr>
          <p:cNvPicPr>
            <a:picLocks noChangeAspect="1"/>
          </p:cNvPicPr>
          <p:nvPr/>
        </p:nvPicPr>
        <p:blipFill>
          <a:blip r:embed="rId7"/>
          <a:stretch>
            <a:fillRect/>
          </a:stretch>
        </p:blipFill>
        <p:spPr>
          <a:xfrm>
            <a:off x="-4807" y="139198"/>
            <a:ext cx="4099495" cy="2719332"/>
          </a:xfrm>
          <a:prstGeom prst="rect">
            <a:avLst/>
          </a:prstGeom>
        </p:spPr>
      </p:pic>
      <p:pic>
        <p:nvPicPr>
          <p:cNvPr id="19" name="Picture 18" descr="A group of people in front of a building&#10;&#10;Description generated with very high confidence">
            <a:extLst>
              <a:ext uri="{FF2B5EF4-FFF2-40B4-BE49-F238E27FC236}">
                <a16:creationId xmlns:a16="http://schemas.microsoft.com/office/drawing/2014/main" id="{43AAAD29-FE3E-4D8F-8E88-28083F11A6E2}"/>
              </a:ext>
            </a:extLst>
          </p:cNvPr>
          <p:cNvPicPr>
            <a:picLocks noChangeAspect="1"/>
          </p:cNvPicPr>
          <p:nvPr/>
        </p:nvPicPr>
        <p:blipFill>
          <a:blip r:embed="rId8"/>
          <a:stretch>
            <a:fillRect/>
          </a:stretch>
        </p:blipFill>
        <p:spPr>
          <a:xfrm>
            <a:off x="5728276" y="3123171"/>
            <a:ext cx="1609725" cy="1752600"/>
          </a:xfrm>
          <a:prstGeom prst="rect">
            <a:avLst/>
          </a:prstGeom>
        </p:spPr>
      </p:pic>
      <p:pic>
        <p:nvPicPr>
          <p:cNvPr id="21" name="Picture 20" descr="A tree in front of a building&#10;&#10;Description generated with very high confidence">
            <a:extLst>
              <a:ext uri="{FF2B5EF4-FFF2-40B4-BE49-F238E27FC236}">
                <a16:creationId xmlns:a16="http://schemas.microsoft.com/office/drawing/2014/main" id="{75D779F7-A1F3-402A-B39C-A702FB2C3809}"/>
              </a:ext>
            </a:extLst>
          </p:cNvPr>
          <p:cNvPicPr>
            <a:picLocks noChangeAspect="1"/>
          </p:cNvPicPr>
          <p:nvPr/>
        </p:nvPicPr>
        <p:blipFill>
          <a:blip r:embed="rId9"/>
          <a:stretch>
            <a:fillRect/>
          </a:stretch>
        </p:blipFill>
        <p:spPr>
          <a:xfrm>
            <a:off x="5184250" y="5349058"/>
            <a:ext cx="2923611" cy="1071461"/>
          </a:xfrm>
          <a:prstGeom prst="rect">
            <a:avLst/>
          </a:prstGeom>
        </p:spPr>
      </p:pic>
      <p:pic>
        <p:nvPicPr>
          <p:cNvPr id="23" name="Picture 22" descr="A tall building&#10;&#10;Description generated with very high confidence">
            <a:extLst>
              <a:ext uri="{FF2B5EF4-FFF2-40B4-BE49-F238E27FC236}">
                <a16:creationId xmlns:a16="http://schemas.microsoft.com/office/drawing/2014/main" id="{DE9DD149-BBF6-470F-A360-FC939C52330F}"/>
              </a:ext>
            </a:extLst>
          </p:cNvPr>
          <p:cNvPicPr>
            <a:picLocks noChangeAspect="1"/>
          </p:cNvPicPr>
          <p:nvPr/>
        </p:nvPicPr>
        <p:blipFill>
          <a:blip r:embed="rId10"/>
          <a:stretch>
            <a:fillRect/>
          </a:stretch>
        </p:blipFill>
        <p:spPr>
          <a:xfrm>
            <a:off x="8877722" y="4658394"/>
            <a:ext cx="1495425" cy="1762125"/>
          </a:xfrm>
          <a:prstGeom prst="rect">
            <a:avLst/>
          </a:prstGeom>
        </p:spPr>
      </p:pic>
    </p:spTree>
    <p:extLst>
      <p:ext uri="{BB962C8B-B14F-4D97-AF65-F5344CB8AC3E}">
        <p14:creationId xmlns:p14="http://schemas.microsoft.com/office/powerpoint/2010/main" val="698007137"/>
      </p:ext>
    </p:extLst>
  </p:cSld>
  <p:clrMapOvr>
    <a:masterClrMapping/>
  </p:clrMapOvr>
  <mc:AlternateContent xmlns:mc="http://schemas.openxmlformats.org/markup-compatibility/2006" xmlns:p14="http://schemas.microsoft.com/office/powerpoint/2010/main">
    <mc:Choice Requires="p14">
      <p:transition spd="slow" p14:dur="1600" advTm="60000">
        <p14:conveyor dir="l"/>
      </p:transition>
    </mc:Choice>
    <mc:Fallback xmlns="">
      <p:transition spd="slow" advTm="6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C77AFCBF-F238-49C2-8BA3-B8893FFFDC0A}"/>
              </a:ext>
            </a:extLst>
          </p:cNvPr>
          <p:cNvSpPr txBox="1">
            <a:spLocks/>
          </p:cNvSpPr>
          <p:nvPr/>
        </p:nvSpPr>
        <p:spPr>
          <a:xfrm>
            <a:off x="226444" y="1287086"/>
            <a:ext cx="7846137" cy="5381569"/>
          </a:xfrm>
          <a:prstGeom prst="rect">
            <a:avLst/>
          </a:prstGeom>
        </p:spPr>
        <p:txBody>
          <a:bodyPr>
            <a:normAutofit fontScale="92500" lnSpcReduction="10000"/>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r>
              <a:rPr kumimoji="0" lang="en-US" sz="2800" b="1" i="0" u="sng" strike="noStrike" kern="1200" cap="small" spc="0" normalizeH="0" baseline="0" noProof="0" dirty="0">
                <a:ln>
                  <a:noFill/>
                </a:ln>
                <a:solidFill>
                  <a:prstClr val="white"/>
                </a:solidFill>
                <a:effectLst/>
                <a:uLnTx/>
                <a:uFillTx/>
                <a:latin typeface="Century Gothic" panose="020B0502020202020204"/>
                <a:ea typeface="+mn-ea"/>
                <a:cs typeface="+mn-cs"/>
              </a:rPr>
              <a:t>Asset</a:t>
            </a:r>
            <a:r>
              <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rPr>
              <a:t> – People, property, and information.  - </a:t>
            </a:r>
            <a:r>
              <a:rPr kumimoji="0" lang="en-US" sz="2000" b="0" i="1" u="none" strike="noStrike" kern="1200" cap="small" spc="0" normalizeH="0" baseline="0" noProof="0" dirty="0">
                <a:ln>
                  <a:noFill/>
                </a:ln>
                <a:solidFill>
                  <a:prstClr val="white"/>
                </a:solidFill>
                <a:effectLst/>
                <a:uLnTx/>
                <a:uFillTx/>
                <a:latin typeface="Century Gothic" panose="020B0502020202020204"/>
                <a:ea typeface="+mn-ea"/>
                <a:cs typeface="+mn-cs"/>
              </a:rPr>
              <a:t>An asset is what </a:t>
            </a:r>
            <a:r>
              <a:rPr kumimoji="0" lang="en-US" sz="2000" b="1" i="1" u="sng" strike="noStrike" kern="1200" cap="small" spc="0" normalizeH="0" baseline="0" noProof="0" dirty="0">
                <a:ln>
                  <a:noFill/>
                </a:ln>
                <a:solidFill>
                  <a:prstClr val="white"/>
                </a:solidFill>
                <a:effectLst/>
                <a:uLnTx/>
                <a:uFillTx/>
                <a:latin typeface="Century Gothic" panose="020B0502020202020204"/>
                <a:ea typeface="+mn-ea"/>
                <a:cs typeface="+mn-cs"/>
              </a:rPr>
              <a:t>we’re trying to protect</a:t>
            </a:r>
            <a:r>
              <a:rPr kumimoji="0" lang="en-US" sz="2000" b="0" i="1" u="none" strike="noStrike" kern="1200" cap="small" spc="0" normalizeH="0" baseline="0" noProof="0" dirty="0">
                <a:ln>
                  <a:noFill/>
                </a:ln>
                <a:solidFill>
                  <a:prstClr val="white"/>
                </a:solidFill>
                <a:effectLst/>
                <a:uLnTx/>
                <a:uFillTx/>
                <a:latin typeface="Century Gothic" panose="020B0502020202020204"/>
                <a:ea typeface="+mn-ea"/>
                <a:cs typeface="+mn-cs"/>
              </a:rPr>
              <a:t>.</a:t>
            </a:r>
            <a:r>
              <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rPr>
              <a:t> </a:t>
            </a: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endPar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r>
              <a:rPr kumimoji="0" lang="en-US" sz="2800" b="1" i="0" u="sng" strike="noStrike" kern="1200" cap="small" spc="0" normalizeH="0" baseline="0" noProof="0" dirty="0">
                <a:ln>
                  <a:noFill/>
                </a:ln>
                <a:solidFill>
                  <a:prstClr val="white"/>
                </a:solidFill>
                <a:effectLst/>
                <a:uLnTx/>
                <a:uFillTx/>
                <a:latin typeface="Century Gothic" panose="020B0502020202020204"/>
                <a:ea typeface="+mn-ea"/>
                <a:cs typeface="+mn-cs"/>
              </a:rPr>
              <a:t>Threat</a:t>
            </a:r>
            <a:r>
              <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rPr>
              <a:t> – Anything that can exploit a vulnerability, intentionally or accidentally, and obtain, damage, or destroy an asset. - </a:t>
            </a:r>
            <a:r>
              <a:rPr kumimoji="0" lang="en-US" sz="2000" b="0" i="1" u="none" strike="noStrike" kern="1200" cap="small" spc="0" normalizeH="0" baseline="0" noProof="0" dirty="0">
                <a:ln>
                  <a:noFill/>
                </a:ln>
                <a:solidFill>
                  <a:prstClr val="white"/>
                </a:solidFill>
                <a:effectLst/>
                <a:uLnTx/>
                <a:uFillTx/>
                <a:latin typeface="Century Gothic" panose="020B0502020202020204"/>
                <a:ea typeface="+mn-ea"/>
                <a:cs typeface="+mn-cs"/>
              </a:rPr>
              <a:t>A threat is what </a:t>
            </a:r>
            <a:r>
              <a:rPr kumimoji="0" lang="en-US" sz="2000" b="1" i="1" u="sng" strike="noStrike" kern="1200" cap="small" spc="0" normalizeH="0" baseline="0" noProof="0" dirty="0">
                <a:ln>
                  <a:noFill/>
                </a:ln>
                <a:solidFill>
                  <a:prstClr val="white"/>
                </a:solidFill>
                <a:effectLst/>
                <a:uLnTx/>
                <a:uFillTx/>
                <a:latin typeface="Century Gothic" panose="020B0502020202020204"/>
                <a:ea typeface="+mn-ea"/>
                <a:cs typeface="+mn-cs"/>
              </a:rPr>
              <a:t>we’re trying to protect against.</a:t>
            </a:r>
            <a:r>
              <a:rPr kumimoji="0" lang="en-US" sz="2000" b="1" i="0" u="sng" strike="noStrike" kern="1200" cap="small" spc="0" normalizeH="0" baseline="0" noProof="0" dirty="0">
                <a:ln>
                  <a:noFill/>
                </a:ln>
                <a:solidFill>
                  <a:prstClr val="white"/>
                </a:solidFill>
                <a:effectLst/>
                <a:uLnTx/>
                <a:uFillTx/>
                <a:latin typeface="Century Gothic" panose="020B0502020202020204"/>
                <a:ea typeface="+mn-ea"/>
                <a:cs typeface="+mn-cs"/>
              </a:rPr>
              <a:t> </a:t>
            </a: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endPar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r>
              <a:rPr kumimoji="0" lang="en-US" sz="2600" b="1" i="0" u="sng" strike="noStrike" kern="1200" cap="small" spc="0" normalizeH="0" baseline="0" noProof="0" dirty="0">
                <a:ln>
                  <a:noFill/>
                </a:ln>
                <a:solidFill>
                  <a:prstClr val="white"/>
                </a:solidFill>
                <a:effectLst/>
                <a:uLnTx/>
                <a:uFillTx/>
                <a:latin typeface="Century Gothic" panose="020B0502020202020204"/>
                <a:ea typeface="+mn-ea"/>
                <a:cs typeface="+mn-cs"/>
              </a:rPr>
              <a:t>Vulnerability</a:t>
            </a:r>
            <a:r>
              <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rPr>
              <a:t> – Weaknesses or gaps in a security program that can be exploited by threats to gain unauthorized access to an asset. - </a:t>
            </a:r>
            <a:r>
              <a:rPr kumimoji="0" lang="en-US" sz="2000" b="0" i="1" u="none" strike="noStrike" kern="1200" cap="small" spc="0" normalizeH="0" baseline="0" noProof="0" dirty="0">
                <a:ln>
                  <a:noFill/>
                </a:ln>
                <a:solidFill>
                  <a:prstClr val="white"/>
                </a:solidFill>
                <a:effectLst/>
                <a:uLnTx/>
                <a:uFillTx/>
                <a:latin typeface="Century Gothic" panose="020B0502020202020204"/>
                <a:ea typeface="+mn-ea"/>
                <a:cs typeface="+mn-cs"/>
              </a:rPr>
              <a:t>A vulnerability is a </a:t>
            </a:r>
            <a:r>
              <a:rPr kumimoji="0" lang="en-US" sz="2000" b="1" i="1" u="sng" strike="noStrike" kern="1200" cap="small" spc="0" normalizeH="0" baseline="0" noProof="0" dirty="0">
                <a:ln>
                  <a:noFill/>
                </a:ln>
                <a:solidFill>
                  <a:prstClr val="white"/>
                </a:solidFill>
                <a:effectLst/>
                <a:uLnTx/>
                <a:uFillTx/>
                <a:latin typeface="Century Gothic" panose="020B0502020202020204"/>
                <a:ea typeface="+mn-ea"/>
                <a:cs typeface="+mn-cs"/>
              </a:rPr>
              <a:t>weakness or gap in our protection efforts.</a:t>
            </a:r>
            <a:endParaRPr kumimoji="0" lang="en-US" sz="2000" b="1" i="0" u="sng" strike="noStrike" kern="1200" cap="small"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5AD0B8"/>
              </a:buClr>
              <a:buSzPct val="100000"/>
              <a:buFont typeface="Arial"/>
              <a:buNone/>
              <a:tabLst/>
              <a:defRPr/>
            </a:pPr>
            <a:endPar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r>
              <a:rPr kumimoji="0" lang="en-US" sz="2600" b="1" i="0" u="sng" strike="noStrike" kern="1200" cap="small" spc="0" normalizeH="0" baseline="0" noProof="0" dirty="0">
                <a:ln>
                  <a:noFill/>
                </a:ln>
                <a:solidFill>
                  <a:prstClr val="white"/>
                </a:solidFill>
                <a:effectLst/>
                <a:uLnTx/>
                <a:uFillTx/>
                <a:latin typeface="Century Gothic" panose="020B0502020202020204"/>
                <a:ea typeface="+mn-ea"/>
                <a:cs typeface="+mn-cs"/>
              </a:rPr>
              <a:t>Risk</a:t>
            </a:r>
            <a:r>
              <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rPr>
              <a:t> – The potential for loss, damage or destruction of an asset as a result of a threat exploiting a vulnerability. - </a:t>
            </a:r>
            <a:r>
              <a:rPr kumimoji="0" lang="en-US" sz="2000" b="0" i="1" u="none" strike="noStrike" kern="1200" cap="small" spc="0" normalizeH="0" baseline="0" noProof="0" dirty="0">
                <a:ln>
                  <a:noFill/>
                </a:ln>
                <a:solidFill>
                  <a:prstClr val="white"/>
                </a:solidFill>
                <a:effectLst/>
                <a:uLnTx/>
                <a:uFillTx/>
                <a:latin typeface="Century Gothic" panose="020B0502020202020204"/>
                <a:ea typeface="+mn-ea"/>
                <a:cs typeface="+mn-cs"/>
              </a:rPr>
              <a:t>Risk is the </a:t>
            </a:r>
            <a:r>
              <a:rPr kumimoji="0" lang="en-US" sz="2000" b="1" i="1" u="sng" strike="noStrike" kern="1200" cap="small" spc="0" normalizeH="0" baseline="0" noProof="0" dirty="0">
                <a:ln>
                  <a:noFill/>
                </a:ln>
                <a:solidFill>
                  <a:prstClr val="white"/>
                </a:solidFill>
                <a:effectLst/>
                <a:uLnTx/>
                <a:uFillTx/>
                <a:latin typeface="Century Gothic" panose="020B0502020202020204"/>
                <a:ea typeface="+mn-ea"/>
                <a:cs typeface="+mn-cs"/>
              </a:rPr>
              <a:t>intersection of assets, threats, and vulnerabilities</a:t>
            </a:r>
            <a:r>
              <a:rPr kumimoji="0" lang="en-US" sz="2000" b="0" i="1" u="none" strike="noStrike" kern="1200" cap="small" spc="0" normalizeH="0" baseline="0" noProof="0" dirty="0">
                <a:ln>
                  <a:noFill/>
                </a:ln>
                <a:solidFill>
                  <a:prstClr val="white"/>
                </a:solidFill>
                <a:effectLst/>
                <a:uLnTx/>
                <a:uFillTx/>
                <a:latin typeface="Century Gothic" panose="020B0502020202020204"/>
                <a:ea typeface="+mn-ea"/>
                <a:cs typeface="+mn-cs"/>
              </a:rPr>
              <a:t>.</a:t>
            </a:r>
            <a:endPar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panose="020B0604020202020204" pitchFamily="34" charset="0"/>
              <a:buChar char="•"/>
              <a:tabLst/>
              <a:defRPr/>
            </a:pPr>
            <a:endParaRPr kumimoji="0" lang="en-US" sz="20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sp>
        <p:nvSpPr>
          <p:cNvPr id="6" name="Title 1">
            <a:extLst>
              <a:ext uri="{FF2B5EF4-FFF2-40B4-BE49-F238E27FC236}">
                <a16:creationId xmlns:a16="http://schemas.microsoft.com/office/drawing/2014/main" id="{EA4636CC-D562-42B4-99CA-7BEEEA99DDB7}"/>
              </a:ext>
            </a:extLst>
          </p:cNvPr>
          <p:cNvSpPr txBox="1">
            <a:spLocks/>
          </p:cNvSpPr>
          <p:nvPr/>
        </p:nvSpPr>
        <p:spPr>
          <a:xfrm>
            <a:off x="494270" y="428368"/>
            <a:ext cx="6219970" cy="1017374"/>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a:ln w="3175" cmpd="sng">
                  <a:noFill/>
                </a:ln>
                <a:solidFill>
                  <a:srgbClr val="5AD0B8"/>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Century Gothic" panose="020B0502020202020204"/>
                <a:ea typeface="+mj-ea"/>
                <a:cs typeface="+mj-cs"/>
              </a:rPr>
              <a:t>Overview</a:t>
            </a:r>
            <a:endParaRPr kumimoji="0" lang="en-US" sz="2800" b="0" i="0" u="none" strike="noStrike" kern="1200" cap="all" spc="0" normalizeH="0" baseline="0" noProof="0" dirty="0">
              <a:ln w="3175" cmpd="sng">
                <a:noFill/>
              </a:ln>
              <a:solidFill>
                <a:srgbClr val="5AD0B8"/>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Century Gothic" panose="020B0502020202020204"/>
              <a:ea typeface="+mj-ea"/>
              <a:cs typeface="+mj-cs"/>
            </a:endParaRPr>
          </a:p>
        </p:txBody>
      </p:sp>
      <p:pic>
        <p:nvPicPr>
          <p:cNvPr id="10" name="Picture 9">
            <a:extLst>
              <a:ext uri="{FF2B5EF4-FFF2-40B4-BE49-F238E27FC236}">
                <a16:creationId xmlns:a16="http://schemas.microsoft.com/office/drawing/2014/main" id="{508DA54E-A106-4DEF-9077-259C3388B340}"/>
              </a:ext>
            </a:extLst>
          </p:cNvPr>
          <p:cNvPicPr>
            <a:picLocks noChangeAspect="1"/>
          </p:cNvPicPr>
          <p:nvPr/>
        </p:nvPicPr>
        <p:blipFill>
          <a:blip r:embed="rId3"/>
          <a:stretch>
            <a:fillRect/>
          </a:stretch>
        </p:blipFill>
        <p:spPr>
          <a:xfrm>
            <a:off x="8331421" y="2216727"/>
            <a:ext cx="3577707" cy="2253674"/>
          </a:xfrm>
          <a:prstGeom prst="rect">
            <a:avLst/>
          </a:prstGeom>
        </p:spPr>
      </p:pic>
    </p:spTree>
    <p:extLst>
      <p:ext uri="{BB962C8B-B14F-4D97-AF65-F5344CB8AC3E}">
        <p14:creationId xmlns:p14="http://schemas.microsoft.com/office/powerpoint/2010/main" val="1371296455"/>
      </p:ext>
    </p:extLst>
  </p:cSld>
  <p:clrMapOvr>
    <a:masterClrMapping/>
  </p:clrMapOvr>
  <mc:AlternateContent xmlns:mc="http://schemas.openxmlformats.org/markup-compatibility/2006" xmlns:p14="http://schemas.microsoft.com/office/powerpoint/2010/main">
    <mc:Choice Requires="p14">
      <p:transition spd="slow" p14:dur="1200" advTm="60000">
        <p14:prism/>
      </p:transition>
    </mc:Choice>
    <mc:Fallback xmlns="">
      <p:transition spd="slow" advTm="6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Arrow: Up 5">
            <a:extLst>
              <a:ext uri="{FF2B5EF4-FFF2-40B4-BE49-F238E27FC236}">
                <a16:creationId xmlns:a16="http://schemas.microsoft.com/office/drawing/2014/main" id="{4AEA78C4-4405-433D-A84D-67178CB865C4}"/>
              </a:ext>
            </a:extLst>
          </p:cNvPr>
          <p:cNvSpPr/>
          <p:nvPr/>
        </p:nvSpPr>
        <p:spPr>
          <a:xfrm rot="2827488">
            <a:off x="4336420" y="4513938"/>
            <a:ext cx="2671882" cy="2578104"/>
          </a:xfrm>
          <a:prstGeom prst="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74" name="Title 1">
            <a:extLst>
              <a:ext uri="{FF2B5EF4-FFF2-40B4-BE49-F238E27FC236}">
                <a16:creationId xmlns:a16="http://schemas.microsoft.com/office/drawing/2014/main" id="{A09905AF-B366-4DE8-958E-7800AFAEFC0E}"/>
              </a:ext>
            </a:extLst>
          </p:cNvPr>
          <p:cNvSpPr txBox="1">
            <a:spLocks/>
          </p:cNvSpPr>
          <p:nvPr/>
        </p:nvSpPr>
        <p:spPr>
          <a:xfrm>
            <a:off x="2332227" y="100102"/>
            <a:ext cx="8696057" cy="609600"/>
          </a:xfrm>
          <a:prstGeom prst="rect">
            <a:avLst/>
          </a:prstGeom>
        </p:spPr>
        <p:txBody>
          <a:bodyPr/>
          <a:lstStyle>
            <a:lvl1pPr algn="l"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200" b="1" dirty="0">
                <a:solidFill>
                  <a:schemeClr val="accent1">
                    <a:lumMod val="50000"/>
                  </a:schemeClr>
                </a:solidFill>
              </a:rPr>
              <a:t>Disaster Response and Assistance</a:t>
            </a:r>
          </a:p>
        </p:txBody>
      </p:sp>
      <p:sp>
        <p:nvSpPr>
          <p:cNvPr id="3" name="TextBox 2">
            <a:extLst>
              <a:ext uri="{FF2B5EF4-FFF2-40B4-BE49-F238E27FC236}">
                <a16:creationId xmlns:a16="http://schemas.microsoft.com/office/drawing/2014/main" id="{E74A39DF-FCC8-47ED-9289-DA795A1E7CC3}"/>
              </a:ext>
            </a:extLst>
          </p:cNvPr>
          <p:cNvSpPr txBox="1"/>
          <p:nvPr/>
        </p:nvSpPr>
        <p:spPr>
          <a:xfrm>
            <a:off x="1782938" y="5754905"/>
            <a:ext cx="4727589" cy="1261884"/>
          </a:xfrm>
          <a:prstGeom prst="rect">
            <a:avLst/>
          </a:prstGeom>
          <a:noFill/>
        </p:spPr>
        <p:txBody>
          <a:bodyPr wrap="square" rtlCol="0">
            <a:spAutoFit/>
          </a:bodyPr>
          <a:lstStyle/>
          <a:p>
            <a:r>
              <a:rPr lang="en-US" sz="2800" b="1" dirty="0">
                <a:solidFill>
                  <a:srgbClr val="FF0000"/>
                </a:solidFill>
              </a:rPr>
              <a:t>Incident</a:t>
            </a:r>
          </a:p>
          <a:p>
            <a:r>
              <a:rPr lang="en-US" sz="2000" b="1" dirty="0">
                <a:solidFill>
                  <a:srgbClr val="FF0000"/>
                </a:solidFill>
              </a:rPr>
              <a:t>First Responders</a:t>
            </a:r>
          </a:p>
          <a:p>
            <a:endParaRPr lang="en-US" sz="2800" b="1" dirty="0">
              <a:solidFill>
                <a:schemeClr val="tx2">
                  <a:lumMod val="25000"/>
                </a:schemeClr>
              </a:solidFill>
            </a:endParaRPr>
          </a:p>
        </p:txBody>
      </p:sp>
    </p:spTree>
    <p:extLst>
      <p:ext uri="{BB962C8B-B14F-4D97-AF65-F5344CB8AC3E}">
        <p14:creationId xmlns:p14="http://schemas.microsoft.com/office/powerpoint/2010/main" val="3028472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C77AFCBF-F238-49C2-8BA3-B8893FFFDC0A}"/>
              </a:ext>
            </a:extLst>
          </p:cNvPr>
          <p:cNvSpPr txBox="1">
            <a:spLocks/>
          </p:cNvSpPr>
          <p:nvPr/>
        </p:nvSpPr>
        <p:spPr>
          <a:xfrm>
            <a:off x="226444" y="896112"/>
            <a:ext cx="7765411" cy="5772543"/>
          </a:xfrm>
          <a:prstGeom prst="rect">
            <a:avLst/>
          </a:prstGeom>
        </p:spPr>
        <p:txBody>
          <a:bodyPr>
            <a:normAutofit fontScale="92500"/>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5AD0B8"/>
              </a:buClr>
              <a:buSzPct val="100000"/>
              <a:buFont typeface="Arial"/>
              <a:buNone/>
              <a:tabLst/>
              <a:defRPr/>
            </a:pPr>
            <a:r>
              <a:rPr kumimoji="0" lang="en-US" sz="2800" b="1" i="0" u="sng" strike="noStrike" kern="1200" cap="small" spc="0" normalizeH="0" baseline="0" noProof="0" dirty="0">
                <a:ln>
                  <a:noFill/>
                </a:ln>
                <a:solidFill>
                  <a:prstClr val="white"/>
                </a:solidFill>
                <a:effectLst/>
                <a:uLnTx/>
                <a:uFillTx/>
                <a:latin typeface="Century Gothic" panose="020B0502020202020204"/>
                <a:ea typeface="+mn-ea"/>
                <a:cs typeface="+mn-cs"/>
              </a:rPr>
              <a:t>Strengths</a:t>
            </a:r>
            <a:r>
              <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rPr>
              <a:t>  - </a:t>
            </a:r>
            <a:r>
              <a:rPr kumimoji="0" lang="en-US" sz="2800" b="1" i="0" u="sng" strike="noStrike" kern="1200" cap="small" spc="0" normalizeH="0" baseline="0" noProof="0" dirty="0">
                <a:ln>
                  <a:noFill/>
                </a:ln>
                <a:solidFill>
                  <a:prstClr val="white"/>
                </a:solidFill>
                <a:effectLst/>
                <a:uLnTx/>
                <a:uFillTx/>
                <a:latin typeface="Century Gothic" panose="020B0502020202020204"/>
                <a:ea typeface="+mn-ea"/>
                <a:cs typeface="+mn-cs"/>
              </a:rPr>
              <a:t>Weaknesses</a:t>
            </a:r>
            <a:r>
              <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rPr>
              <a:t>  - </a:t>
            </a:r>
            <a:r>
              <a:rPr kumimoji="0" lang="en-US" sz="2800" b="1" i="0" u="sng" strike="noStrike" kern="1200" cap="small" spc="0" normalizeH="0" baseline="0" noProof="0" dirty="0">
                <a:ln>
                  <a:noFill/>
                </a:ln>
                <a:solidFill>
                  <a:prstClr val="white"/>
                </a:solidFill>
                <a:effectLst/>
                <a:uLnTx/>
                <a:uFillTx/>
                <a:latin typeface="Century Gothic" panose="020B0502020202020204"/>
                <a:ea typeface="+mn-ea"/>
                <a:cs typeface="+mn-cs"/>
              </a:rPr>
              <a:t>Opportunities</a:t>
            </a:r>
            <a:r>
              <a:rPr kumimoji="0" lang="en-US" sz="2000" b="0" i="0" u="none" strike="noStrike" kern="1200" cap="small" spc="0" normalizeH="0" baseline="0" noProof="0" dirty="0">
                <a:ln>
                  <a:noFill/>
                </a:ln>
                <a:solidFill>
                  <a:prstClr val="white"/>
                </a:solidFill>
                <a:effectLst/>
                <a:uLnTx/>
                <a:uFillTx/>
                <a:latin typeface="Century Gothic" panose="020B0502020202020204"/>
                <a:ea typeface="+mn-ea"/>
                <a:cs typeface="+mn-cs"/>
              </a:rPr>
              <a:t>  - </a:t>
            </a:r>
            <a:r>
              <a:rPr kumimoji="0" lang="en-US" sz="2800" b="1" i="0" u="sng" strike="noStrike" kern="1200" cap="small" spc="0" normalizeH="0" baseline="0" noProof="0" dirty="0">
                <a:ln>
                  <a:noFill/>
                </a:ln>
                <a:solidFill>
                  <a:prstClr val="white"/>
                </a:solidFill>
                <a:effectLst/>
                <a:uLnTx/>
                <a:uFillTx/>
                <a:latin typeface="Century Gothic" panose="020B0502020202020204"/>
                <a:ea typeface="+mn-ea"/>
                <a:cs typeface="+mn-cs"/>
              </a:rPr>
              <a:t>Threats</a:t>
            </a:r>
          </a:p>
          <a:p>
            <a:pPr marL="0" marR="0" lvl="0" indent="0" algn="l" defTabSz="457200" rtl="0" eaLnBrk="1" fontAlgn="auto" latinLnBrk="0" hangingPunct="1">
              <a:lnSpc>
                <a:spcPct val="100000"/>
              </a:lnSpc>
              <a:spcBef>
                <a:spcPct val="20000"/>
              </a:spcBef>
              <a:spcAft>
                <a:spcPts val="600"/>
              </a:spcAft>
              <a:buClr>
                <a:srgbClr val="5AD0B8"/>
              </a:buClr>
              <a:buSzPct val="100000"/>
              <a:buFont typeface="Arial"/>
              <a:buNone/>
              <a:tabLst/>
              <a:defRPr/>
            </a:pPr>
            <a:endParaRPr kumimoji="0" lang="en-US" sz="2000" b="1" i="1"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r>
              <a:rPr kumimoji="0" lang="en-US" sz="2400" b="1" i="1"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S</a:t>
            </a:r>
            <a:r>
              <a:rPr kumimoji="0" lang="en-US" sz="2400" b="0" i="1"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trengths</a:t>
            </a:r>
            <a:r>
              <a:rPr kumimoji="0" lang="en-US" sz="24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 characteristics of the business or project that give it an advantage over others.</a:t>
            </a: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endParaRPr kumimoji="0" lang="en-US" sz="24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r>
              <a:rPr kumimoji="0" lang="en-US" sz="2400" b="1" i="1"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W</a:t>
            </a:r>
            <a:r>
              <a:rPr kumimoji="0" lang="en-US" sz="2400" b="0" i="1"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eaknesses</a:t>
            </a:r>
            <a:r>
              <a:rPr kumimoji="0" lang="en-US" sz="24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 characteristics of the business that place the business or project at a disadvantage relative to others.</a:t>
            </a: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endParaRPr kumimoji="0" lang="en-US" sz="24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r>
              <a:rPr kumimoji="0" lang="en-US" sz="2400" b="1" i="1"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O</a:t>
            </a:r>
            <a:r>
              <a:rPr kumimoji="0" lang="en-US" sz="2400" b="0" i="1"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pportunities</a:t>
            </a:r>
            <a:r>
              <a:rPr kumimoji="0" lang="en-US" sz="24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 elements in the environment that the business or project could exploit to its advantage.</a:t>
            </a: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endParaRPr kumimoji="0" lang="en-US" sz="24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a:buChar char="•"/>
              <a:tabLst/>
              <a:defRPr/>
            </a:pPr>
            <a:r>
              <a:rPr kumimoji="0" lang="en-US" sz="2400" b="1" i="1"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a:t>
            </a:r>
            <a:r>
              <a:rPr kumimoji="0" lang="en-US" sz="2400" b="0" i="1"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hreats</a:t>
            </a:r>
            <a:r>
              <a:rPr kumimoji="0" lang="en-US" sz="24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 elements in the environment that could cause trouble for the business or project.</a:t>
            </a:r>
          </a:p>
          <a:p>
            <a:pPr marL="0" marR="0" lvl="0" indent="0" algn="l" defTabSz="457200" rtl="0" eaLnBrk="1" fontAlgn="auto" latinLnBrk="0" hangingPunct="1">
              <a:lnSpc>
                <a:spcPct val="100000"/>
              </a:lnSpc>
              <a:spcBef>
                <a:spcPct val="20000"/>
              </a:spcBef>
              <a:spcAft>
                <a:spcPts val="600"/>
              </a:spcAft>
              <a:buClr>
                <a:srgbClr val="5AD0B8"/>
              </a:buClr>
              <a:buSzPct val="100000"/>
              <a:buFont typeface="Arial"/>
              <a:buNone/>
              <a:tabLst/>
              <a:defRPr/>
            </a:pPr>
            <a:endParaRPr kumimoji="0" lang="en-US" sz="20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sp>
        <p:nvSpPr>
          <p:cNvPr id="2" name="AutoShape 2" descr="Image result for swot disaster planning">
            <a:extLst>
              <a:ext uri="{FF2B5EF4-FFF2-40B4-BE49-F238E27FC236}">
                <a16:creationId xmlns:a16="http://schemas.microsoft.com/office/drawing/2014/main" id="{626B91FD-8CFD-44FA-9165-544F8E93F64C}"/>
              </a:ext>
            </a:extLst>
          </p:cNvPr>
          <p:cNvSpPr>
            <a:spLocks noChangeAspect="1" noChangeArrowheads="1"/>
          </p:cNvSpPr>
          <p:nvPr/>
        </p:nvSpPr>
        <p:spPr bwMode="auto">
          <a:xfrm>
            <a:off x="4667250" y="2686050"/>
            <a:ext cx="2857500" cy="1485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descr="A close up of a sign&#10;&#10;Description generated with high confidence">
            <a:extLst>
              <a:ext uri="{FF2B5EF4-FFF2-40B4-BE49-F238E27FC236}">
                <a16:creationId xmlns:a16="http://schemas.microsoft.com/office/drawing/2014/main" id="{BAD95A54-536D-456D-81FD-975B91126C2B}"/>
              </a:ext>
            </a:extLst>
          </p:cNvPr>
          <p:cNvPicPr>
            <a:picLocks noChangeAspect="1"/>
          </p:cNvPicPr>
          <p:nvPr/>
        </p:nvPicPr>
        <p:blipFill>
          <a:blip r:embed="rId3"/>
          <a:stretch>
            <a:fillRect/>
          </a:stretch>
        </p:blipFill>
        <p:spPr>
          <a:xfrm>
            <a:off x="8604258" y="374904"/>
            <a:ext cx="3186330" cy="1886343"/>
          </a:xfrm>
          <a:prstGeom prst="rect">
            <a:avLst/>
          </a:prstGeom>
        </p:spPr>
      </p:pic>
      <p:pic>
        <p:nvPicPr>
          <p:cNvPr id="9" name="Picture 8" descr="A screenshot of a cell phone&#10;&#10;Description generated with high confidence">
            <a:extLst>
              <a:ext uri="{FF2B5EF4-FFF2-40B4-BE49-F238E27FC236}">
                <a16:creationId xmlns:a16="http://schemas.microsoft.com/office/drawing/2014/main" id="{4B6071FA-343D-40BE-A237-F7C525608F23}"/>
              </a:ext>
            </a:extLst>
          </p:cNvPr>
          <p:cNvPicPr>
            <a:picLocks noChangeAspect="1"/>
          </p:cNvPicPr>
          <p:nvPr/>
        </p:nvPicPr>
        <p:blipFill>
          <a:blip r:embed="rId4"/>
          <a:stretch>
            <a:fillRect/>
          </a:stretch>
        </p:blipFill>
        <p:spPr>
          <a:xfrm>
            <a:off x="8321666" y="2505456"/>
            <a:ext cx="3751514" cy="4220453"/>
          </a:xfrm>
          <a:prstGeom prst="rect">
            <a:avLst/>
          </a:prstGeom>
        </p:spPr>
      </p:pic>
    </p:spTree>
    <p:extLst>
      <p:ext uri="{BB962C8B-B14F-4D97-AF65-F5344CB8AC3E}">
        <p14:creationId xmlns:p14="http://schemas.microsoft.com/office/powerpoint/2010/main" val="2790484162"/>
      </p:ext>
    </p:extLst>
  </p:cSld>
  <p:clrMapOvr>
    <a:masterClrMapping/>
  </p:clrMapOvr>
  <mc:AlternateContent xmlns:mc="http://schemas.openxmlformats.org/markup-compatibility/2006" xmlns:p14="http://schemas.microsoft.com/office/powerpoint/2010/main">
    <mc:Choice Requires="p14">
      <p:transition spd="slow" p14:dur="1200" advTm="60000">
        <p14:prism/>
      </p:transition>
    </mc:Choice>
    <mc:Fallback xmlns="">
      <p:transition spd="slow" advTm="6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F384BDD-C471-49A8-A7AC-111CB56358E2}"/>
              </a:ext>
            </a:extLst>
          </p:cNvPr>
          <p:cNvSpPr>
            <a:spLocks noGrp="1"/>
          </p:cNvSpPr>
          <p:nvPr>
            <p:ph type="body" sz="half" idx="2"/>
          </p:nvPr>
        </p:nvSpPr>
        <p:spPr>
          <a:xfrm>
            <a:off x="242826" y="237744"/>
            <a:ext cx="5853174" cy="1728216"/>
          </a:xfrm>
        </p:spPr>
        <p:txBody>
          <a:bodyPr>
            <a:normAutofit/>
          </a:bodyPr>
          <a:lstStyle/>
          <a:p>
            <a:r>
              <a:rPr lang="en-US" sz="2000" b="1" dirty="0"/>
              <a:t>		Standard Operating Procedures</a:t>
            </a:r>
            <a:endParaRPr lang="en-US" sz="2000" dirty="0">
              <a:effectLst/>
              <a:hlinkClick r:id="rId3"/>
            </a:endParaRPr>
          </a:p>
          <a:p>
            <a:endParaRPr lang="en-US" sz="2000" b="1" dirty="0"/>
          </a:p>
        </p:txBody>
      </p:sp>
      <p:pic>
        <p:nvPicPr>
          <p:cNvPr id="8" name="Picture 7">
            <a:extLst>
              <a:ext uri="{FF2B5EF4-FFF2-40B4-BE49-F238E27FC236}">
                <a16:creationId xmlns:a16="http://schemas.microsoft.com/office/drawing/2014/main" id="{B85FECDC-C2EA-415B-8FB2-F43A9E43DD1F}"/>
              </a:ext>
            </a:extLst>
          </p:cNvPr>
          <p:cNvPicPr>
            <a:picLocks noChangeAspect="1"/>
          </p:cNvPicPr>
          <p:nvPr/>
        </p:nvPicPr>
        <p:blipFill rotWithShape="1">
          <a:blip r:embed="rId4"/>
          <a:srcRect l="21471" t="21133" r="20470"/>
          <a:stretch/>
        </p:blipFill>
        <p:spPr>
          <a:xfrm>
            <a:off x="7863840" y="3749178"/>
            <a:ext cx="3864864" cy="2871078"/>
          </a:xfrm>
          <a:prstGeom prst="rect">
            <a:avLst/>
          </a:prstGeom>
        </p:spPr>
      </p:pic>
      <p:pic>
        <p:nvPicPr>
          <p:cNvPr id="10" name="Picture 9">
            <a:extLst>
              <a:ext uri="{FF2B5EF4-FFF2-40B4-BE49-F238E27FC236}">
                <a16:creationId xmlns:a16="http://schemas.microsoft.com/office/drawing/2014/main" id="{60844ADF-5964-44D2-A581-CC140DB9E7A7}"/>
              </a:ext>
            </a:extLst>
          </p:cNvPr>
          <p:cNvPicPr>
            <a:picLocks noChangeAspect="1"/>
          </p:cNvPicPr>
          <p:nvPr/>
        </p:nvPicPr>
        <p:blipFill rotWithShape="1">
          <a:blip r:embed="rId5"/>
          <a:srcRect l="23400" t="46517" r="30400" b="4581"/>
          <a:stretch/>
        </p:blipFill>
        <p:spPr>
          <a:xfrm>
            <a:off x="6292783" y="360492"/>
            <a:ext cx="5632704" cy="3260605"/>
          </a:xfrm>
          <a:prstGeom prst="rect">
            <a:avLst/>
          </a:prstGeom>
        </p:spPr>
      </p:pic>
      <p:pic>
        <p:nvPicPr>
          <p:cNvPr id="16" name="Picture 15">
            <a:extLst>
              <a:ext uri="{FF2B5EF4-FFF2-40B4-BE49-F238E27FC236}">
                <a16:creationId xmlns:a16="http://schemas.microsoft.com/office/drawing/2014/main" id="{8C05399F-F799-42E1-9539-18F282968457}"/>
              </a:ext>
            </a:extLst>
          </p:cNvPr>
          <p:cNvPicPr>
            <a:picLocks noChangeAspect="1"/>
          </p:cNvPicPr>
          <p:nvPr/>
        </p:nvPicPr>
        <p:blipFill rotWithShape="1">
          <a:blip r:embed="rId6"/>
          <a:srcRect l="-6225" t="10638" r="55150" b="4647"/>
          <a:stretch/>
        </p:blipFill>
        <p:spPr>
          <a:xfrm>
            <a:off x="-343660" y="2863926"/>
            <a:ext cx="4126991" cy="3756330"/>
          </a:xfrm>
          <a:prstGeom prst="rect">
            <a:avLst/>
          </a:prstGeom>
        </p:spPr>
      </p:pic>
      <p:pic>
        <p:nvPicPr>
          <p:cNvPr id="18" name="Picture 17">
            <a:extLst>
              <a:ext uri="{FF2B5EF4-FFF2-40B4-BE49-F238E27FC236}">
                <a16:creationId xmlns:a16="http://schemas.microsoft.com/office/drawing/2014/main" id="{D776E481-6001-4C52-88F0-157AB452C391}"/>
              </a:ext>
            </a:extLst>
          </p:cNvPr>
          <p:cNvPicPr>
            <a:picLocks noChangeAspect="1"/>
          </p:cNvPicPr>
          <p:nvPr/>
        </p:nvPicPr>
        <p:blipFill>
          <a:blip r:embed="rId7"/>
          <a:stretch>
            <a:fillRect/>
          </a:stretch>
        </p:blipFill>
        <p:spPr>
          <a:xfrm>
            <a:off x="2937795" y="1377401"/>
            <a:ext cx="1400175" cy="1000125"/>
          </a:xfrm>
          <a:prstGeom prst="rect">
            <a:avLst/>
          </a:prstGeom>
        </p:spPr>
      </p:pic>
      <p:pic>
        <p:nvPicPr>
          <p:cNvPr id="22" name="Picture 21" descr="A picture containing red, floor, indoor, table&#10;&#10;Description generated with very high confidence">
            <a:extLst>
              <a:ext uri="{FF2B5EF4-FFF2-40B4-BE49-F238E27FC236}">
                <a16:creationId xmlns:a16="http://schemas.microsoft.com/office/drawing/2014/main" id="{24C97120-8907-47E6-AD63-EEA1381AF582}"/>
              </a:ext>
            </a:extLst>
          </p:cNvPr>
          <p:cNvPicPr>
            <a:picLocks noChangeAspect="1"/>
          </p:cNvPicPr>
          <p:nvPr/>
        </p:nvPicPr>
        <p:blipFill>
          <a:blip r:embed="rId8"/>
          <a:stretch>
            <a:fillRect/>
          </a:stretch>
        </p:blipFill>
        <p:spPr>
          <a:xfrm>
            <a:off x="4164938" y="3858769"/>
            <a:ext cx="3317295" cy="2474148"/>
          </a:xfrm>
          <a:prstGeom prst="rect">
            <a:avLst/>
          </a:prstGeom>
        </p:spPr>
      </p:pic>
      <p:pic>
        <p:nvPicPr>
          <p:cNvPr id="25" name="Picture 24" descr="A picture containing fire extinguisher, lighter, object&#10;&#10;Description generated with very high confidence">
            <a:extLst>
              <a:ext uri="{FF2B5EF4-FFF2-40B4-BE49-F238E27FC236}">
                <a16:creationId xmlns:a16="http://schemas.microsoft.com/office/drawing/2014/main" id="{39654D18-FB92-48B7-920C-6E9533A628B3}"/>
              </a:ext>
            </a:extLst>
          </p:cNvPr>
          <p:cNvPicPr>
            <a:picLocks noChangeAspect="1"/>
          </p:cNvPicPr>
          <p:nvPr/>
        </p:nvPicPr>
        <p:blipFill>
          <a:blip r:embed="rId9"/>
          <a:stretch>
            <a:fillRect/>
          </a:stretch>
        </p:blipFill>
        <p:spPr>
          <a:xfrm>
            <a:off x="4818208" y="1377401"/>
            <a:ext cx="1149036" cy="957530"/>
          </a:xfrm>
          <a:prstGeom prst="rect">
            <a:avLst/>
          </a:prstGeom>
        </p:spPr>
      </p:pic>
      <p:pic>
        <p:nvPicPr>
          <p:cNvPr id="28" name="Picture 27" descr="A picture containing wall&#10;&#10;Description generated with very high confidence">
            <a:extLst>
              <a:ext uri="{FF2B5EF4-FFF2-40B4-BE49-F238E27FC236}">
                <a16:creationId xmlns:a16="http://schemas.microsoft.com/office/drawing/2014/main" id="{B5B96D82-05EA-4A67-A80D-161761213635}"/>
              </a:ext>
            </a:extLst>
          </p:cNvPr>
          <p:cNvPicPr>
            <a:picLocks noChangeAspect="1"/>
          </p:cNvPicPr>
          <p:nvPr/>
        </p:nvPicPr>
        <p:blipFill>
          <a:blip r:embed="rId10"/>
          <a:stretch>
            <a:fillRect/>
          </a:stretch>
        </p:blipFill>
        <p:spPr>
          <a:xfrm>
            <a:off x="440249" y="1187093"/>
            <a:ext cx="2017308" cy="1338147"/>
          </a:xfrm>
          <a:prstGeom prst="rect">
            <a:avLst/>
          </a:prstGeom>
        </p:spPr>
      </p:pic>
    </p:spTree>
    <p:extLst>
      <p:ext uri="{BB962C8B-B14F-4D97-AF65-F5344CB8AC3E}">
        <p14:creationId xmlns:p14="http://schemas.microsoft.com/office/powerpoint/2010/main" val="996040500"/>
      </p:ext>
    </p:extLst>
  </p:cSld>
  <p:clrMapOvr>
    <a:masterClrMapping/>
  </p:clrMapOvr>
  <mc:AlternateContent xmlns:mc="http://schemas.openxmlformats.org/markup-compatibility/2006" xmlns:p14="http://schemas.microsoft.com/office/powerpoint/2010/main">
    <mc:Choice Requires="p14">
      <p:transition spd="slow" p14:dur="1200" advTm="60000">
        <p14:prism/>
      </p:transition>
    </mc:Choice>
    <mc:Fallback xmlns="">
      <p:transition spd="slow" advTm="60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6A8D4-E05C-463F-BB7A-17BB400152B4}"/>
              </a:ext>
            </a:extLst>
          </p:cNvPr>
          <p:cNvPicPr>
            <a:picLocks noChangeAspect="1"/>
          </p:cNvPicPr>
          <p:nvPr/>
        </p:nvPicPr>
        <p:blipFill>
          <a:blip r:embed="rId3"/>
          <a:stretch>
            <a:fillRect/>
          </a:stretch>
        </p:blipFill>
        <p:spPr>
          <a:xfrm>
            <a:off x="112051" y="0"/>
            <a:ext cx="5576929" cy="6858000"/>
          </a:xfrm>
          <a:prstGeom prst="rect">
            <a:avLst/>
          </a:prstGeom>
        </p:spPr>
      </p:pic>
      <p:sp>
        <p:nvSpPr>
          <p:cNvPr id="7" name="Title 1">
            <a:extLst>
              <a:ext uri="{FF2B5EF4-FFF2-40B4-BE49-F238E27FC236}">
                <a16:creationId xmlns:a16="http://schemas.microsoft.com/office/drawing/2014/main" id="{8A0F2F5F-B781-48AC-9499-4F43A3936258}"/>
              </a:ext>
            </a:extLst>
          </p:cNvPr>
          <p:cNvSpPr txBox="1">
            <a:spLocks/>
          </p:cNvSpPr>
          <p:nvPr/>
        </p:nvSpPr>
        <p:spPr>
          <a:xfrm>
            <a:off x="6329286" y="6084779"/>
            <a:ext cx="8411986" cy="2378840"/>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w="3175" cmpd="sng">
                  <a:noFill/>
                </a:ln>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Century Gothic" panose="020B0502020202020204"/>
                <a:ea typeface="+mj-ea"/>
                <a:cs typeface="+mj-cs"/>
              </a:rPr>
              <a:t>Managing The Media</a:t>
            </a:r>
            <a:endParaRPr kumimoji="0" lang="en-US" sz="3200" b="1" i="0" u="none" strike="noStrike" kern="1200" cap="all" spc="0" normalizeH="0" baseline="0" noProof="0" dirty="0">
              <a:ln w="3175" cmpd="sng">
                <a:noFill/>
              </a:ln>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Century Gothic" panose="020B0502020202020204"/>
              <a:ea typeface="+mj-ea"/>
              <a:cs typeface="+mj-cs"/>
            </a:endParaRPr>
          </a:p>
        </p:txBody>
      </p:sp>
      <p:pic>
        <p:nvPicPr>
          <p:cNvPr id="2" name="Picture 1">
            <a:extLst>
              <a:ext uri="{FF2B5EF4-FFF2-40B4-BE49-F238E27FC236}">
                <a16:creationId xmlns:a16="http://schemas.microsoft.com/office/drawing/2014/main" id="{61DB6D29-FB8A-4CC6-9DFA-511E1381B39A}"/>
              </a:ext>
            </a:extLst>
          </p:cNvPr>
          <p:cNvPicPr>
            <a:picLocks noChangeAspect="1"/>
          </p:cNvPicPr>
          <p:nvPr/>
        </p:nvPicPr>
        <p:blipFill rotWithShape="1">
          <a:blip r:embed="rId4"/>
          <a:srcRect l="13762" t="19718" r="72363" b="33615"/>
          <a:stretch/>
        </p:blipFill>
        <p:spPr>
          <a:xfrm>
            <a:off x="8693694" y="228150"/>
            <a:ext cx="3274277" cy="3097289"/>
          </a:xfrm>
          <a:prstGeom prst="rect">
            <a:avLst/>
          </a:prstGeom>
        </p:spPr>
      </p:pic>
      <p:pic>
        <p:nvPicPr>
          <p:cNvPr id="3" name="Picture 2">
            <a:extLst>
              <a:ext uri="{FF2B5EF4-FFF2-40B4-BE49-F238E27FC236}">
                <a16:creationId xmlns:a16="http://schemas.microsoft.com/office/drawing/2014/main" id="{580BA195-967B-425D-B782-1ECB27A88D59}"/>
              </a:ext>
            </a:extLst>
          </p:cNvPr>
          <p:cNvPicPr>
            <a:picLocks noChangeAspect="1"/>
          </p:cNvPicPr>
          <p:nvPr/>
        </p:nvPicPr>
        <p:blipFill rotWithShape="1">
          <a:blip r:embed="rId5"/>
          <a:srcRect l="23549" t="35737" r="27026" b="55212"/>
          <a:stretch/>
        </p:blipFill>
        <p:spPr>
          <a:xfrm>
            <a:off x="1764791" y="393192"/>
            <a:ext cx="7571233" cy="758272"/>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77A36A09-B1F2-4E0C-B06E-145FE59BF834}"/>
              </a:ext>
            </a:extLst>
          </p:cNvPr>
          <p:cNvPicPr>
            <a:picLocks noChangeAspect="1"/>
          </p:cNvPicPr>
          <p:nvPr/>
        </p:nvPicPr>
        <p:blipFill>
          <a:blip r:embed="rId6"/>
          <a:stretch>
            <a:fillRect/>
          </a:stretch>
        </p:blipFill>
        <p:spPr>
          <a:xfrm>
            <a:off x="5489939" y="1849564"/>
            <a:ext cx="3429000" cy="2429256"/>
          </a:xfrm>
          <a:prstGeom prst="rect">
            <a:avLst/>
          </a:prstGeom>
        </p:spPr>
      </p:pic>
      <p:pic>
        <p:nvPicPr>
          <p:cNvPr id="13" name="Picture 12" descr="A close up of a person&#10;&#10;Description generated with high confidence">
            <a:extLst>
              <a:ext uri="{FF2B5EF4-FFF2-40B4-BE49-F238E27FC236}">
                <a16:creationId xmlns:a16="http://schemas.microsoft.com/office/drawing/2014/main" id="{3C33E023-3B21-4583-8680-AE84D6AF098C}"/>
              </a:ext>
            </a:extLst>
          </p:cNvPr>
          <p:cNvPicPr>
            <a:picLocks noChangeAspect="1"/>
          </p:cNvPicPr>
          <p:nvPr/>
        </p:nvPicPr>
        <p:blipFill>
          <a:blip r:embed="rId7"/>
          <a:stretch>
            <a:fillRect/>
          </a:stretch>
        </p:blipFill>
        <p:spPr>
          <a:xfrm>
            <a:off x="9445181" y="4489132"/>
            <a:ext cx="1993964" cy="993648"/>
          </a:xfrm>
          <a:prstGeom prst="rect">
            <a:avLst/>
          </a:prstGeom>
        </p:spPr>
      </p:pic>
      <p:pic>
        <p:nvPicPr>
          <p:cNvPr id="17" name="Picture 16">
            <a:extLst>
              <a:ext uri="{FF2B5EF4-FFF2-40B4-BE49-F238E27FC236}">
                <a16:creationId xmlns:a16="http://schemas.microsoft.com/office/drawing/2014/main" id="{0ABB3141-23C7-4DF9-98F4-3A252660FA63}"/>
              </a:ext>
            </a:extLst>
          </p:cNvPr>
          <p:cNvPicPr>
            <a:picLocks noChangeAspect="1"/>
          </p:cNvPicPr>
          <p:nvPr/>
        </p:nvPicPr>
        <p:blipFill>
          <a:blip r:embed="rId8"/>
          <a:stretch>
            <a:fillRect/>
          </a:stretch>
        </p:blipFill>
        <p:spPr>
          <a:xfrm>
            <a:off x="6855945" y="4489132"/>
            <a:ext cx="1638832" cy="1534906"/>
          </a:xfrm>
          <a:prstGeom prst="rect">
            <a:avLst/>
          </a:prstGeom>
        </p:spPr>
      </p:pic>
    </p:spTree>
    <p:extLst>
      <p:ext uri="{BB962C8B-B14F-4D97-AF65-F5344CB8AC3E}">
        <p14:creationId xmlns:p14="http://schemas.microsoft.com/office/powerpoint/2010/main" val="1529164705"/>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1603BB-F79C-418A-BF5B-54C0A3D7CDE5}"/>
              </a:ext>
            </a:extLst>
          </p:cNvPr>
          <p:cNvSpPr txBox="1">
            <a:spLocks/>
          </p:cNvSpPr>
          <p:nvPr/>
        </p:nvSpPr>
        <p:spPr>
          <a:xfrm>
            <a:off x="6420726" y="5773883"/>
            <a:ext cx="8411986" cy="2378840"/>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w="3175" cmpd="sng">
                  <a:noFill/>
                </a:ln>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Century Gothic" panose="020B0502020202020204"/>
                <a:ea typeface="+mj-ea"/>
                <a:cs typeface="+mj-cs"/>
              </a:rPr>
              <a:t>Managing The Media</a:t>
            </a:r>
            <a:endParaRPr kumimoji="0" lang="en-US" sz="3200" b="1" i="0" u="none" strike="noStrike" kern="1200" cap="all" spc="0" normalizeH="0" baseline="0" noProof="0" dirty="0">
              <a:ln w="3175" cmpd="sng">
                <a:noFill/>
              </a:ln>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Century Gothic" panose="020B0502020202020204"/>
              <a:ea typeface="+mj-ea"/>
              <a:cs typeface="+mj-cs"/>
            </a:endParaRPr>
          </a:p>
        </p:txBody>
      </p:sp>
      <p:pic>
        <p:nvPicPr>
          <p:cNvPr id="7" name="Picture 6">
            <a:extLst>
              <a:ext uri="{FF2B5EF4-FFF2-40B4-BE49-F238E27FC236}">
                <a16:creationId xmlns:a16="http://schemas.microsoft.com/office/drawing/2014/main" id="{BF4032BC-E6AE-4BA4-B87B-2D89369B61E4}"/>
              </a:ext>
            </a:extLst>
          </p:cNvPr>
          <p:cNvPicPr>
            <a:picLocks noChangeAspect="1"/>
          </p:cNvPicPr>
          <p:nvPr/>
        </p:nvPicPr>
        <p:blipFill rotWithShape="1">
          <a:blip r:embed="rId3"/>
          <a:srcRect l="25950" t="12012" r="41800" b="3397"/>
          <a:stretch/>
        </p:blipFill>
        <p:spPr>
          <a:xfrm>
            <a:off x="320040" y="366266"/>
            <a:ext cx="4270248" cy="6125468"/>
          </a:xfrm>
          <a:prstGeom prst="rect">
            <a:avLst/>
          </a:prstGeom>
        </p:spPr>
      </p:pic>
      <p:pic>
        <p:nvPicPr>
          <p:cNvPr id="11" name="Picture 10" descr="A screenshot of a cell phone&#10;&#10;Description generated with high confidence">
            <a:extLst>
              <a:ext uri="{FF2B5EF4-FFF2-40B4-BE49-F238E27FC236}">
                <a16:creationId xmlns:a16="http://schemas.microsoft.com/office/drawing/2014/main" id="{C5EFC8D8-05C8-40E8-9A7E-054D62D469C2}"/>
              </a:ext>
            </a:extLst>
          </p:cNvPr>
          <p:cNvPicPr>
            <a:picLocks noChangeAspect="1"/>
          </p:cNvPicPr>
          <p:nvPr/>
        </p:nvPicPr>
        <p:blipFill>
          <a:blip r:embed="rId4"/>
          <a:stretch>
            <a:fillRect/>
          </a:stretch>
        </p:blipFill>
        <p:spPr>
          <a:xfrm>
            <a:off x="7038594" y="165159"/>
            <a:ext cx="5004054" cy="3666164"/>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49FF30F4-314E-4F86-B3A4-B3E5295324F5}"/>
              </a:ext>
            </a:extLst>
          </p:cNvPr>
          <p:cNvPicPr>
            <a:picLocks noChangeAspect="1"/>
          </p:cNvPicPr>
          <p:nvPr/>
        </p:nvPicPr>
        <p:blipFill>
          <a:blip r:embed="rId5"/>
          <a:stretch>
            <a:fillRect/>
          </a:stretch>
        </p:blipFill>
        <p:spPr>
          <a:xfrm>
            <a:off x="4871123" y="2729761"/>
            <a:ext cx="4334941" cy="2875511"/>
          </a:xfrm>
          <a:prstGeom prst="rect">
            <a:avLst/>
          </a:prstGeom>
        </p:spPr>
      </p:pic>
    </p:spTree>
    <p:extLst>
      <p:ext uri="{BB962C8B-B14F-4D97-AF65-F5344CB8AC3E}">
        <p14:creationId xmlns:p14="http://schemas.microsoft.com/office/powerpoint/2010/main" val="1978500145"/>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5EF0B8-A353-4EFB-B006-9B1D6B83A348}"/>
              </a:ext>
            </a:extLst>
          </p:cNvPr>
          <p:cNvPicPr>
            <a:picLocks noChangeAspect="1"/>
          </p:cNvPicPr>
          <p:nvPr/>
        </p:nvPicPr>
        <p:blipFill rotWithShape="1">
          <a:blip r:embed="rId3"/>
          <a:srcRect r="1605"/>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5" name="Picture 4">
            <a:extLst>
              <a:ext uri="{FF2B5EF4-FFF2-40B4-BE49-F238E27FC236}">
                <a16:creationId xmlns:a16="http://schemas.microsoft.com/office/drawing/2014/main" id="{B0B25F21-2972-468D-AA47-7D9A741B402E}"/>
              </a:ext>
            </a:extLst>
          </p:cNvPr>
          <p:cNvPicPr>
            <a:picLocks noChangeAspect="1"/>
          </p:cNvPicPr>
          <p:nvPr/>
        </p:nvPicPr>
        <p:blipFill rotWithShape="1">
          <a:blip r:embed="rId4"/>
          <a:srcRect t="15689" r="-1" b="42139"/>
          <a:stretch/>
        </p:blipFill>
        <p:spPr>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3" name="Picture 2">
            <a:extLst>
              <a:ext uri="{FF2B5EF4-FFF2-40B4-BE49-F238E27FC236}">
                <a16:creationId xmlns:a16="http://schemas.microsoft.com/office/drawing/2014/main" id="{3BECD27D-4F0A-46D1-85CC-7537F492B4CB}"/>
              </a:ext>
            </a:extLst>
          </p:cNvPr>
          <p:cNvPicPr>
            <a:picLocks noChangeAspect="1"/>
          </p:cNvPicPr>
          <p:nvPr/>
        </p:nvPicPr>
        <p:blipFill rotWithShape="1">
          <a:blip r:embed="rId5"/>
          <a:srcRect t="6447" r="-2" b="51888"/>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3532578624"/>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70BBF7-CDFF-4071-8081-E65046C2AD94}"/>
              </a:ext>
            </a:extLst>
          </p:cNvPr>
          <p:cNvPicPr>
            <a:picLocks noChangeAspect="1"/>
          </p:cNvPicPr>
          <p:nvPr/>
        </p:nvPicPr>
        <p:blipFill>
          <a:blip r:embed="rId3"/>
          <a:stretch>
            <a:fillRect/>
          </a:stretch>
        </p:blipFill>
        <p:spPr>
          <a:xfrm>
            <a:off x="1304413" y="0"/>
            <a:ext cx="9144000" cy="6858000"/>
          </a:xfrm>
          <a:prstGeom prst="rect">
            <a:avLst/>
          </a:prstGeom>
        </p:spPr>
      </p:pic>
    </p:spTree>
    <p:extLst>
      <p:ext uri="{BB962C8B-B14F-4D97-AF65-F5344CB8AC3E}">
        <p14:creationId xmlns:p14="http://schemas.microsoft.com/office/powerpoint/2010/main" val="52535129"/>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B241C8-1BC8-4553-BED5-44DF164731B8}"/>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850313068"/>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61B03-8B26-4259-9F3E-D7569DCC640A}"/>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986174824"/>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D107AD-6FEC-4DB2-9290-8DF2B781FAB0}"/>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353116969"/>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B2B2F0-B895-412B-B52C-168488DB6F71}"/>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075649532"/>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Arrow: Up 5">
            <a:extLst>
              <a:ext uri="{FF2B5EF4-FFF2-40B4-BE49-F238E27FC236}">
                <a16:creationId xmlns:a16="http://schemas.microsoft.com/office/drawing/2014/main" id="{4AEA78C4-4405-433D-A84D-67178CB865C4}"/>
              </a:ext>
            </a:extLst>
          </p:cNvPr>
          <p:cNvSpPr/>
          <p:nvPr/>
        </p:nvSpPr>
        <p:spPr>
          <a:xfrm rot="2827488">
            <a:off x="4554341" y="4014242"/>
            <a:ext cx="2671882" cy="3172837"/>
          </a:xfrm>
          <a:prstGeom prst="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74" name="Title 1">
            <a:extLst>
              <a:ext uri="{FF2B5EF4-FFF2-40B4-BE49-F238E27FC236}">
                <a16:creationId xmlns:a16="http://schemas.microsoft.com/office/drawing/2014/main" id="{A09905AF-B366-4DE8-958E-7800AFAEFC0E}"/>
              </a:ext>
            </a:extLst>
          </p:cNvPr>
          <p:cNvSpPr txBox="1">
            <a:spLocks/>
          </p:cNvSpPr>
          <p:nvPr/>
        </p:nvSpPr>
        <p:spPr>
          <a:xfrm>
            <a:off x="2332227" y="100102"/>
            <a:ext cx="8696057" cy="609600"/>
          </a:xfrm>
          <a:prstGeom prst="rect">
            <a:avLst/>
          </a:prstGeom>
        </p:spPr>
        <p:txBody>
          <a:bodyPr/>
          <a:lstStyle>
            <a:lvl1pPr algn="l"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200" b="1" dirty="0">
                <a:solidFill>
                  <a:schemeClr val="accent1">
                    <a:lumMod val="50000"/>
                  </a:schemeClr>
                </a:solidFill>
              </a:rPr>
              <a:t>Disaster Response and Assistance</a:t>
            </a:r>
          </a:p>
        </p:txBody>
      </p:sp>
      <p:sp>
        <p:nvSpPr>
          <p:cNvPr id="3" name="TextBox 2">
            <a:extLst>
              <a:ext uri="{FF2B5EF4-FFF2-40B4-BE49-F238E27FC236}">
                <a16:creationId xmlns:a16="http://schemas.microsoft.com/office/drawing/2014/main" id="{E74A39DF-FCC8-47ED-9289-DA795A1E7CC3}"/>
              </a:ext>
            </a:extLst>
          </p:cNvPr>
          <p:cNvSpPr txBox="1"/>
          <p:nvPr/>
        </p:nvSpPr>
        <p:spPr>
          <a:xfrm>
            <a:off x="1782938" y="5754905"/>
            <a:ext cx="4727589" cy="1261884"/>
          </a:xfrm>
          <a:prstGeom prst="rect">
            <a:avLst/>
          </a:prstGeom>
          <a:noFill/>
        </p:spPr>
        <p:txBody>
          <a:bodyPr wrap="square" rtlCol="0">
            <a:spAutoFit/>
          </a:bodyPr>
          <a:lstStyle/>
          <a:p>
            <a:r>
              <a:rPr lang="en-US" sz="2800" b="1" dirty="0">
                <a:solidFill>
                  <a:schemeClr val="tx2">
                    <a:lumMod val="25000"/>
                  </a:schemeClr>
                </a:solidFill>
              </a:rPr>
              <a:t>Incident</a:t>
            </a:r>
          </a:p>
          <a:p>
            <a:r>
              <a:rPr lang="en-US" sz="2000" b="1" dirty="0">
                <a:solidFill>
                  <a:schemeClr val="tx2">
                    <a:lumMod val="25000"/>
                  </a:schemeClr>
                </a:solidFill>
              </a:rPr>
              <a:t>First Responders</a:t>
            </a:r>
          </a:p>
          <a:p>
            <a:endParaRPr lang="en-US" sz="2800" b="1" dirty="0">
              <a:solidFill>
                <a:schemeClr val="tx2">
                  <a:lumMod val="25000"/>
                </a:schemeClr>
              </a:solidFill>
            </a:endParaRPr>
          </a:p>
        </p:txBody>
      </p:sp>
      <p:sp>
        <p:nvSpPr>
          <p:cNvPr id="2" name="TextBox 1">
            <a:extLst>
              <a:ext uri="{FF2B5EF4-FFF2-40B4-BE49-F238E27FC236}">
                <a16:creationId xmlns:a16="http://schemas.microsoft.com/office/drawing/2014/main" id="{EED63056-6323-4C21-BE39-1AB4264D4CE5}"/>
              </a:ext>
            </a:extLst>
          </p:cNvPr>
          <p:cNvSpPr txBox="1"/>
          <p:nvPr/>
        </p:nvSpPr>
        <p:spPr>
          <a:xfrm>
            <a:off x="2743849" y="4792793"/>
            <a:ext cx="5342354" cy="830997"/>
          </a:xfrm>
          <a:prstGeom prst="rect">
            <a:avLst/>
          </a:prstGeom>
          <a:noFill/>
        </p:spPr>
        <p:txBody>
          <a:bodyPr wrap="square" rtlCol="0">
            <a:spAutoFit/>
          </a:bodyPr>
          <a:lstStyle/>
          <a:p>
            <a:r>
              <a:rPr lang="en-US" sz="2800" b="1" dirty="0">
                <a:solidFill>
                  <a:srgbClr val="FF0000"/>
                </a:solidFill>
              </a:rPr>
              <a:t>County</a:t>
            </a:r>
          </a:p>
          <a:p>
            <a:r>
              <a:rPr lang="en-US" sz="2000" b="1" dirty="0">
                <a:solidFill>
                  <a:srgbClr val="FF0000"/>
                </a:solidFill>
              </a:rPr>
              <a:t>Local Resources</a:t>
            </a:r>
          </a:p>
        </p:txBody>
      </p:sp>
      <p:sp>
        <p:nvSpPr>
          <p:cNvPr id="10" name="TextBox 9">
            <a:extLst>
              <a:ext uri="{FF2B5EF4-FFF2-40B4-BE49-F238E27FC236}">
                <a16:creationId xmlns:a16="http://schemas.microsoft.com/office/drawing/2014/main" id="{8E424E33-9203-46F9-A496-12D24F889714}"/>
              </a:ext>
            </a:extLst>
          </p:cNvPr>
          <p:cNvSpPr txBox="1"/>
          <p:nvPr/>
        </p:nvSpPr>
        <p:spPr>
          <a:xfrm>
            <a:off x="7810623" y="1815365"/>
            <a:ext cx="4303776" cy="3939540"/>
          </a:xfrm>
          <a:prstGeom prst="rect">
            <a:avLst/>
          </a:prstGeom>
          <a:noFill/>
        </p:spPr>
        <p:txBody>
          <a:bodyPr wrap="square" rtlCol="0">
            <a:spAutoFit/>
          </a:bodyPr>
          <a:lstStyle/>
          <a:p>
            <a:pPr marL="285750" lvl="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First Response </a:t>
            </a:r>
          </a:p>
          <a:p>
            <a:pPr marL="285750" lvl="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Warn &amp; Evacuate</a:t>
            </a:r>
          </a:p>
          <a:p>
            <a:pPr marL="28575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Assess situation</a:t>
            </a:r>
          </a:p>
          <a:p>
            <a:pPr marL="28575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Declare a local state of emergency</a:t>
            </a:r>
          </a:p>
          <a:p>
            <a:pPr marL="28575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Centralize coordination</a:t>
            </a:r>
          </a:p>
          <a:p>
            <a:pPr marL="285750" lvl="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Damage assessment</a:t>
            </a:r>
          </a:p>
          <a:p>
            <a:pPr marL="285750" lvl="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Request State assistance</a:t>
            </a:r>
            <a:endParaRPr lang="en-US" sz="2400" b="1" dirty="0">
              <a:ln w="1905"/>
              <a:solidFill>
                <a:schemeClr val="bg2">
                  <a:lumMod val="75000"/>
                </a:schemeClr>
              </a:solidFill>
              <a:effectLst>
                <a:innerShdw blurRad="69850" dist="43180" dir="5400000">
                  <a:srgbClr val="000000">
                    <a:alpha val="65000"/>
                  </a:srgbClr>
                </a:innerShdw>
              </a:effectLst>
            </a:endParaRPr>
          </a:p>
          <a:p>
            <a:endParaRPr lang="en-US" dirty="0"/>
          </a:p>
        </p:txBody>
      </p:sp>
    </p:spTree>
    <p:extLst>
      <p:ext uri="{BB962C8B-B14F-4D97-AF65-F5344CB8AC3E}">
        <p14:creationId xmlns:p14="http://schemas.microsoft.com/office/powerpoint/2010/main" val="2563682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EE2FD2-7A8B-43E8-B3CD-88B6E762AD48}"/>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4189996076"/>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B0392-7576-4A72-9A8C-9CBF44800003}"/>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052665491"/>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EFC7F-89E1-4D3E-9E88-03D4F23B51E6}"/>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612233976"/>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0D49DC0B-7C46-4A27-8234-ADE8280CE4C3}"/>
                  </a:ext>
                </a:extLst>
              </p:cNvPr>
              <p:cNvGraphicFramePr>
                <a:graphicFrameLocks noChangeAspect="1"/>
              </p:cNvGraphicFramePr>
              <p:nvPr>
                <p:extLst/>
              </p:nvPr>
            </p:nvGraphicFramePr>
            <p:xfrm>
              <a:off x="5604769" y="1911096"/>
              <a:ext cx="6254496" cy="3518154"/>
            </p:xfrm>
            <a:graphic>
              <a:graphicData uri="http://schemas.microsoft.com/office/powerpoint/2016/slidezoom">
                <pslz:sldZm>
                  <pslz:sldZmObj sldId="277" cId="1761625325">
                    <pslz:zmPr id="{8F0C4E86-B16D-4EA3-9D6B-561F103463F9}" returnToParent="0" transitionDur="1000">
                      <p166:blipFill xmlns:p166="http://schemas.microsoft.com/office/powerpoint/2016/6/main">
                        <a:blip r:embed="rId3"/>
                        <a:stretch>
                          <a:fillRect/>
                        </a:stretch>
                      </p166:blipFill>
                      <p166:spPr xmlns:p166="http://schemas.microsoft.com/office/powerpoint/2016/6/main">
                        <a:xfrm>
                          <a:off x="0" y="0"/>
                          <a:ext cx="6254496" cy="3518154"/>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0D49DC0B-7C46-4A27-8234-ADE8280CE4C3}"/>
                  </a:ext>
                </a:extLst>
              </p:cNvPr>
              <p:cNvPicPr>
                <a:picLocks noGrp="1" noRot="1" noChangeAspect="1" noMove="1" noResize="1" noEditPoints="1" noAdjustHandles="1" noChangeArrowheads="1" noChangeShapeType="1"/>
              </p:cNvPicPr>
              <p:nvPr/>
            </p:nvPicPr>
            <p:blipFill>
              <a:blip r:embed="rId5"/>
              <a:stretch>
                <a:fillRect/>
              </a:stretch>
            </p:blipFill>
            <p:spPr>
              <a:xfrm>
                <a:off x="5604769" y="1911096"/>
                <a:ext cx="6254496" cy="3518154"/>
              </a:xfrm>
              <a:prstGeom prst="rect">
                <a:avLst/>
              </a:prstGeom>
              <a:ln w="3175">
                <a:solidFill>
                  <a:prstClr val="ltGray"/>
                </a:solidFill>
              </a:ln>
            </p:spPr>
          </p:pic>
        </mc:Fallback>
      </mc:AlternateContent>
      <p:pic>
        <p:nvPicPr>
          <p:cNvPr id="3" name="Picture 2">
            <a:extLst>
              <a:ext uri="{FF2B5EF4-FFF2-40B4-BE49-F238E27FC236}">
                <a16:creationId xmlns:a16="http://schemas.microsoft.com/office/drawing/2014/main" id="{BD90E76E-09B4-4DB0-A594-8A3AC07C33B5}"/>
              </a:ext>
            </a:extLst>
          </p:cNvPr>
          <p:cNvPicPr>
            <a:picLocks noChangeAspect="1"/>
          </p:cNvPicPr>
          <p:nvPr/>
        </p:nvPicPr>
        <p:blipFill rotWithShape="1">
          <a:blip r:embed="rId6"/>
          <a:srcRect t="8316"/>
          <a:stretch/>
        </p:blipFill>
        <p:spPr>
          <a:xfrm>
            <a:off x="512065" y="679167"/>
            <a:ext cx="4498848" cy="5499666"/>
          </a:xfrm>
          <a:prstGeom prst="rect">
            <a:avLst/>
          </a:prstGeom>
        </p:spPr>
      </p:pic>
    </p:spTree>
    <p:extLst>
      <p:ext uri="{BB962C8B-B14F-4D97-AF65-F5344CB8AC3E}">
        <p14:creationId xmlns:p14="http://schemas.microsoft.com/office/powerpoint/2010/main" val="1089332555"/>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C77AFCBF-F238-49C2-8BA3-B8893FFFDC0A}"/>
              </a:ext>
            </a:extLst>
          </p:cNvPr>
          <p:cNvSpPr txBox="1">
            <a:spLocks/>
          </p:cNvSpPr>
          <p:nvPr/>
        </p:nvSpPr>
        <p:spPr>
          <a:xfrm>
            <a:off x="226444" y="1287086"/>
            <a:ext cx="7846137" cy="5381569"/>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panose="020B0604020202020204" pitchFamily="34" charset="0"/>
              <a:buChar char="•"/>
              <a:tabLst/>
              <a:defRPr/>
            </a:pPr>
            <a:endParaRPr kumimoji="0" lang="en-US" sz="20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F4944237-8D32-4FD0-9005-2CC0ADEAE9C0}"/>
              </a:ext>
            </a:extLst>
          </p:cNvPr>
          <p:cNvPicPr>
            <a:picLocks noChangeAspect="1"/>
          </p:cNvPicPr>
          <p:nvPr/>
        </p:nvPicPr>
        <p:blipFill rotWithShape="1">
          <a:blip r:embed="rId3"/>
          <a:srcRect l="14104" t="39092" r="17212" b="2308"/>
          <a:stretch/>
        </p:blipFill>
        <p:spPr>
          <a:xfrm>
            <a:off x="2854564" y="1630033"/>
            <a:ext cx="6009503" cy="2804001"/>
          </a:xfrm>
          <a:prstGeom prst="rect">
            <a:avLst/>
          </a:prstGeom>
        </p:spPr>
      </p:pic>
      <p:sp>
        <p:nvSpPr>
          <p:cNvPr id="8" name="Title 1">
            <a:extLst>
              <a:ext uri="{FF2B5EF4-FFF2-40B4-BE49-F238E27FC236}">
                <a16:creationId xmlns:a16="http://schemas.microsoft.com/office/drawing/2014/main" id="{2A173114-41B2-49F9-AD02-B57689E1FCB9}"/>
              </a:ext>
            </a:extLst>
          </p:cNvPr>
          <p:cNvSpPr txBox="1">
            <a:spLocks/>
          </p:cNvSpPr>
          <p:nvPr/>
        </p:nvSpPr>
        <p:spPr>
          <a:xfrm>
            <a:off x="945029" y="4776981"/>
            <a:ext cx="11965556" cy="2378840"/>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w="3175" cmpd="sng">
                  <a:noFill/>
                </a:ln>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Century Gothic" panose="020B0502020202020204"/>
                <a:ea typeface="+mj-ea"/>
                <a:cs typeface="+mj-cs"/>
              </a:rPr>
              <a:t>When All Else fails Remember the basics!!!!!</a:t>
            </a:r>
            <a:endParaRPr kumimoji="0" lang="en-US" sz="3200" b="1" i="0" u="none" strike="noStrike" kern="1200" cap="all" spc="0" normalizeH="0" baseline="0" noProof="0" dirty="0">
              <a:ln w="3175" cmpd="sng">
                <a:noFill/>
              </a:ln>
              <a:solidFill>
                <a:prstClr val="white"/>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135484276"/>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173114-41B2-49F9-AD02-B57689E1FCB9}"/>
              </a:ext>
            </a:extLst>
          </p:cNvPr>
          <p:cNvSpPr txBox="1">
            <a:spLocks/>
          </p:cNvSpPr>
          <p:nvPr/>
        </p:nvSpPr>
        <p:spPr>
          <a:xfrm>
            <a:off x="7675350" y="2951409"/>
            <a:ext cx="4018156" cy="95518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4800" b="1" i="0" u="none" strike="noStrike" kern="1200" cap="all" spc="0" normalizeH="0" baseline="0" noProof="0" dirty="0">
                <a:ln w="3175" cmpd="sng">
                  <a:noFill/>
                </a:ln>
                <a:solidFill>
                  <a:srgbClr val="5AD0B8"/>
                </a:solidFill>
                <a:effectLst>
                  <a:glow rad="38100">
                    <a:prstClr val="black">
                      <a:lumMod val="65000"/>
                      <a:lumOff val="35000"/>
                      <a:alpha val="50000"/>
                    </a:prstClr>
                  </a:glow>
                  <a:outerShdw blurRad="28575" dist="31750" dir="13200000" algn="tl" rotWithShape="0">
                    <a:srgbClr val="000000">
                      <a:alpha val="25000"/>
                    </a:srgbClr>
                  </a:outerShdw>
                </a:effectLst>
                <a:uLnTx/>
                <a:uFillTx/>
                <a:latin typeface="Century Gothic" panose="020B0502020202020204"/>
                <a:ea typeface="+mj-ea"/>
                <a:cs typeface="+mj-cs"/>
              </a:rPr>
              <a:t>Q and A</a:t>
            </a:r>
          </a:p>
        </p:txBody>
      </p:sp>
      <p:pic>
        <p:nvPicPr>
          <p:cNvPr id="6" name="Picture 5" descr="A screen shot of a person&#10;&#10;Description generated with very high confidence">
            <a:extLst>
              <a:ext uri="{FF2B5EF4-FFF2-40B4-BE49-F238E27FC236}">
                <a16:creationId xmlns:a16="http://schemas.microsoft.com/office/drawing/2014/main" id="{E44B370B-1A08-41C6-925B-22B80CCAE097}"/>
              </a:ext>
            </a:extLst>
          </p:cNvPr>
          <p:cNvPicPr>
            <a:picLocks noChangeAspect="1"/>
          </p:cNvPicPr>
          <p:nvPr/>
        </p:nvPicPr>
        <p:blipFill rotWithShape="1">
          <a:blip r:embed="rId4"/>
          <a:srcRect l="4718" t="6378" r="4935" b="4762"/>
          <a:stretch/>
        </p:blipFill>
        <p:spPr>
          <a:xfrm>
            <a:off x="633998" y="227185"/>
            <a:ext cx="7042217" cy="6441469"/>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Text Placeholder 4">
            <a:extLst>
              <a:ext uri="{FF2B5EF4-FFF2-40B4-BE49-F238E27FC236}">
                <a16:creationId xmlns:a16="http://schemas.microsoft.com/office/drawing/2014/main" id="{C77AFCBF-F238-49C2-8BA3-B8893FFFDC0A}"/>
              </a:ext>
            </a:extLst>
          </p:cNvPr>
          <p:cNvSpPr txBox="1">
            <a:spLocks/>
          </p:cNvSpPr>
          <p:nvPr/>
        </p:nvSpPr>
        <p:spPr>
          <a:xfrm>
            <a:off x="226444" y="1287086"/>
            <a:ext cx="7846137" cy="5381569"/>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5AD0B8"/>
              </a:buClr>
              <a:buSzPct val="100000"/>
              <a:buFont typeface="Arial" panose="020B0604020202020204" pitchFamily="34" charset="0"/>
              <a:buChar char="•"/>
              <a:tabLst/>
              <a:defRPr/>
            </a:pPr>
            <a:endParaRPr kumimoji="0" lang="en-US" sz="2000" b="0" i="0" u="none" strike="noStrike" kern="1200" cap="small" spc="0" normalizeH="0" baseline="0" noProof="0" dirty="0">
              <a:ln>
                <a:noFill/>
              </a:ln>
              <a:solidFill>
                <a:prstClr val="white"/>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812061423"/>
      </p:ext>
    </p:extLst>
  </p:cSld>
  <p:clrMapOvr>
    <a:masterClrMapping/>
  </p:clrMapOvr>
  <mc:AlternateContent xmlns:mc="http://schemas.openxmlformats.org/markup-compatibility/2006" xmlns:p14="http://schemas.microsoft.com/office/powerpoint/2010/main">
    <mc:Choice Requires="p14">
      <p:transition spd="slow" p14:dur="1500" advTm="60000">
        <p:random/>
      </p:transition>
    </mc:Choice>
    <mc:Fallback xmlns="">
      <p:transition spd="slow" advTm="60000">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1C293E2B-B734-4F9A-BBEE-1D39E8248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9" y="114300"/>
            <a:ext cx="5064125"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a:extLst>
              <a:ext uri="{FF2B5EF4-FFF2-40B4-BE49-F238E27FC236}">
                <a16:creationId xmlns:a16="http://schemas.microsoft.com/office/drawing/2014/main" id="{E9B34480-3CF7-4D69-9074-61CA86B88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5514" y="4802188"/>
            <a:ext cx="53816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7890" name="Rectangle 8">
            <a:extLst>
              <a:ext uri="{FF2B5EF4-FFF2-40B4-BE49-F238E27FC236}">
                <a16:creationId xmlns:a16="http://schemas.microsoft.com/office/drawing/2014/main" id="{61D22F0B-6E7A-431F-B528-0559C0E962C6}"/>
              </a:ext>
            </a:extLst>
          </p:cNvPr>
          <p:cNvSpPr>
            <a:spLocks noChangeArrowheads="1"/>
          </p:cNvSpPr>
          <p:nvPr/>
        </p:nvSpPr>
        <p:spPr bwMode="auto">
          <a:xfrm>
            <a:off x="1993901" y="292100"/>
            <a:ext cx="8475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Ubuntu Light" pitchFamily="34" charset="0"/>
                <a:ea typeface="ヒラギノ角ゴ ProN W3"/>
                <a:cs typeface="ヒラギノ角ゴ ProN W3"/>
              </a:defRPr>
            </a:lvl1pPr>
            <a:lvl2pPr marL="742950" indent="-285750">
              <a:defRPr>
                <a:solidFill>
                  <a:schemeClr val="tx1"/>
                </a:solidFill>
                <a:latin typeface="Ubuntu Light" pitchFamily="34" charset="0"/>
                <a:ea typeface="ヒラギノ角ゴ ProN W3"/>
                <a:cs typeface="ヒラギノ角ゴ ProN W3"/>
              </a:defRPr>
            </a:lvl2pPr>
            <a:lvl3pPr marL="1143000" indent="-228600">
              <a:defRPr>
                <a:solidFill>
                  <a:schemeClr val="tx1"/>
                </a:solidFill>
                <a:latin typeface="Ubuntu Light" pitchFamily="34" charset="0"/>
                <a:ea typeface="ヒラギノ角ゴ ProN W3"/>
                <a:cs typeface="ヒラギノ角ゴ ProN W3"/>
              </a:defRPr>
            </a:lvl3pPr>
            <a:lvl4pPr marL="1600200" indent="-228600">
              <a:defRPr>
                <a:solidFill>
                  <a:schemeClr val="tx1"/>
                </a:solidFill>
                <a:latin typeface="Ubuntu Light" pitchFamily="34" charset="0"/>
                <a:ea typeface="ヒラギノ角ゴ ProN W3"/>
                <a:cs typeface="ヒラギノ角ゴ ProN W3"/>
              </a:defRPr>
            </a:lvl4pPr>
            <a:lvl5pPr marL="2057400" indent="-228600">
              <a:defRPr>
                <a:solidFill>
                  <a:schemeClr val="tx1"/>
                </a:solidFill>
                <a:latin typeface="Ubuntu Light" pitchFamily="34" charset="0"/>
                <a:ea typeface="ヒラギノ角ゴ ProN W3"/>
                <a:cs typeface="ヒラギノ角ゴ ProN W3"/>
              </a:defRPr>
            </a:lvl5pPr>
            <a:lvl6pPr marL="25146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6pPr>
            <a:lvl7pPr marL="29718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7pPr>
            <a:lvl8pPr marL="34290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8pPr>
            <a:lvl9pPr marL="3886200" indent="-228600" defTabSz="455613" eaLnBrk="0" fontAlgn="base" hangingPunct="0">
              <a:spcBef>
                <a:spcPct val="0"/>
              </a:spcBef>
              <a:spcAft>
                <a:spcPct val="0"/>
              </a:spcAft>
              <a:defRPr>
                <a:solidFill>
                  <a:schemeClr val="tx1"/>
                </a:solidFill>
                <a:latin typeface="Ubuntu Light" pitchFamily="34" charset="0"/>
                <a:ea typeface="ヒラギノ角ゴ ProN W3"/>
                <a:cs typeface="ヒラギノ角ゴ ProN W3"/>
              </a:defRPr>
            </a:lvl9pPr>
          </a:lstStyle>
          <a:p>
            <a:pPr defTabSz="455613" fontAlgn="base">
              <a:spcBef>
                <a:spcPct val="0"/>
              </a:spcBef>
              <a:spcAft>
                <a:spcPct val="0"/>
              </a:spcAft>
            </a:pPr>
            <a:r>
              <a:rPr lang="en-US" altLang="en-US" sz="4000" b="1">
                <a:solidFill>
                  <a:srgbClr val="FFFFFF"/>
                </a:solidFill>
                <a:latin typeface="Arial" panose="020B0604020202020204" pitchFamily="34" charset="0"/>
                <a:cs typeface="Arial" panose="020B0604020202020204" pitchFamily="34" charset="0"/>
              </a:rPr>
              <a:t>10</a:t>
            </a:r>
            <a:r>
              <a:rPr lang="en-US" altLang="en-US" sz="4000" b="1" baseline="30000">
                <a:solidFill>
                  <a:srgbClr val="FFFFFF"/>
                </a:solidFill>
                <a:latin typeface="Arial" panose="020B0604020202020204" pitchFamily="34" charset="0"/>
                <a:cs typeface="Arial" panose="020B0604020202020204" pitchFamily="34" charset="0"/>
              </a:rPr>
              <a:t>th</a:t>
            </a:r>
            <a:r>
              <a:rPr lang="en-US" altLang="en-US" sz="4000" b="1">
                <a:solidFill>
                  <a:srgbClr val="FFFFFF"/>
                </a:solidFill>
                <a:latin typeface="Arial" panose="020B0604020202020204" pitchFamily="34" charset="0"/>
                <a:cs typeface="Arial" panose="020B0604020202020204" pitchFamily="34" charset="0"/>
              </a:rPr>
              <a:t> Annual Over the Edge</a:t>
            </a:r>
          </a:p>
          <a:p>
            <a:pPr defTabSz="455613" fontAlgn="base">
              <a:spcBef>
                <a:spcPct val="0"/>
              </a:spcBef>
              <a:spcAft>
                <a:spcPct val="0"/>
              </a:spcAft>
            </a:pPr>
            <a:r>
              <a:rPr lang="en-US" altLang="en-US" sz="2800" b="1">
                <a:solidFill>
                  <a:srgbClr val="FFFFFF"/>
                </a:solidFill>
                <a:latin typeface="Arial" panose="020B0604020202020204" pitchFamily="34" charset="0"/>
                <a:cs typeface="Arial" panose="020B0604020202020204" pitchFamily="34" charset="0"/>
              </a:rPr>
              <a:t>	Saturday, October 27, 2018</a:t>
            </a:r>
          </a:p>
          <a:p>
            <a:pPr defTabSz="455613" fontAlgn="base">
              <a:spcBef>
                <a:spcPct val="0"/>
              </a:spcBef>
              <a:spcAft>
                <a:spcPct val="0"/>
              </a:spcAft>
            </a:pPr>
            <a:r>
              <a:rPr lang="en-US" altLang="en-US" sz="2800" b="1">
                <a:solidFill>
                  <a:srgbClr val="FFFFFF"/>
                </a:solidFill>
                <a:latin typeface="Arial" panose="020B0604020202020204" pitchFamily="34" charset="0"/>
                <a:cs typeface="Arial" panose="020B0604020202020204" pitchFamily="34" charset="0"/>
              </a:rPr>
              <a:t>	Hyatt Regency Waikiki Beach Resort and Spa</a:t>
            </a:r>
          </a:p>
        </p:txBody>
      </p:sp>
      <p:pic>
        <p:nvPicPr>
          <p:cNvPr id="37891" name="Picture 2">
            <a:extLst>
              <a:ext uri="{FF2B5EF4-FFF2-40B4-BE49-F238E27FC236}">
                <a16:creationId xmlns:a16="http://schemas.microsoft.com/office/drawing/2014/main" id="{29C3118E-BA30-4F52-AE4F-6B1607D571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4" y="2101850"/>
            <a:ext cx="6554787"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a:extLst>
              <a:ext uri="{FF2B5EF4-FFF2-40B4-BE49-F238E27FC236}">
                <a16:creationId xmlns:a16="http://schemas.microsoft.com/office/drawing/2014/main" id="{3D1A172A-AE36-4A7F-8C3D-CEB3E14785D7}"/>
              </a:ext>
            </a:extLst>
          </p:cNvPr>
          <p:cNvSpPr/>
          <p:nvPr/>
        </p:nvSpPr>
        <p:spPr bwMode="auto">
          <a:xfrm rot="5400000">
            <a:off x="6339682" y="2370932"/>
            <a:ext cx="2986087" cy="2743200"/>
          </a:xfrm>
          <a:prstGeom prst="wedgeRoundRectCallout">
            <a:avLst/>
          </a:prstGeom>
          <a:solidFill>
            <a:schemeClr val="bg1"/>
          </a:solidFill>
          <a:ln w="57150" cap="flat" cmpd="sng" algn="ctr">
            <a:solidFill>
              <a:schemeClr val="accent6"/>
            </a:solidFill>
            <a:prstDash val="solid"/>
            <a:round/>
            <a:headEnd type="none" w="med" len="med"/>
            <a:tailEnd type="none" w="med" len="med"/>
          </a:ln>
          <a:effectLst/>
          <a:extLst/>
        </p:spPr>
        <p:txBody>
          <a:bodyPr/>
          <a:lstStyle/>
          <a:p>
            <a:pPr algn="ctr" defTabSz="914400" fontAlgn="base">
              <a:spcBef>
                <a:spcPct val="0"/>
              </a:spcBef>
              <a:spcAft>
                <a:spcPct val="0"/>
              </a:spcAft>
              <a:defRPr/>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37893" name="TextBox 4">
            <a:extLst>
              <a:ext uri="{FF2B5EF4-FFF2-40B4-BE49-F238E27FC236}">
                <a16:creationId xmlns:a16="http://schemas.microsoft.com/office/drawing/2014/main" id="{BCB2553B-E857-47B7-BD13-06BF79030E38}"/>
              </a:ext>
            </a:extLst>
          </p:cNvPr>
          <p:cNvSpPr txBox="1">
            <a:spLocks noChangeArrowheads="1"/>
          </p:cNvSpPr>
          <p:nvPr/>
        </p:nvSpPr>
        <p:spPr bwMode="auto">
          <a:xfrm>
            <a:off x="6588126" y="2303464"/>
            <a:ext cx="24796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5613" eaLnBrk="0" fontAlgn="base" hangingPunct="0">
              <a:lnSpc>
                <a:spcPct val="150000"/>
              </a:lnSpc>
              <a:spcBef>
                <a:spcPct val="0"/>
              </a:spcBef>
              <a:spcAft>
                <a:spcPct val="0"/>
              </a:spcAft>
            </a:pPr>
            <a:r>
              <a:rPr lang="en-US" altLang="en-US" b="1">
                <a:solidFill>
                  <a:srgbClr val="000000"/>
                </a:solidFill>
                <a:latin typeface="Ubuntu Light" pitchFamily="34" charset="0"/>
              </a:rPr>
              <a:t>Please Join </a:t>
            </a:r>
          </a:p>
          <a:p>
            <a:pPr algn="ctr" defTabSz="455613" eaLnBrk="0" fontAlgn="base" hangingPunct="0">
              <a:lnSpc>
                <a:spcPct val="150000"/>
              </a:lnSpc>
              <a:spcBef>
                <a:spcPct val="0"/>
              </a:spcBef>
              <a:spcAft>
                <a:spcPct val="0"/>
              </a:spcAft>
            </a:pPr>
            <a:r>
              <a:rPr lang="en-US" altLang="en-US" b="1">
                <a:solidFill>
                  <a:srgbClr val="000000"/>
                </a:solidFill>
                <a:latin typeface="Ubuntu Light" pitchFamily="34" charset="0"/>
              </a:rPr>
              <a:t>TeamDrop 808</a:t>
            </a:r>
          </a:p>
          <a:p>
            <a:pPr algn="ctr" defTabSz="455613" eaLnBrk="0" fontAlgn="base" hangingPunct="0">
              <a:lnSpc>
                <a:spcPct val="150000"/>
              </a:lnSpc>
              <a:spcBef>
                <a:spcPct val="0"/>
              </a:spcBef>
              <a:spcAft>
                <a:spcPct val="0"/>
              </a:spcAft>
            </a:pPr>
            <a:r>
              <a:rPr lang="en-US" altLang="en-US" b="1">
                <a:solidFill>
                  <a:srgbClr val="000000"/>
                </a:solidFill>
                <a:latin typeface="Ubuntu Light" pitchFamily="34" charset="0"/>
              </a:rPr>
              <a:t>and together we</a:t>
            </a:r>
          </a:p>
          <a:p>
            <a:pPr algn="ctr" defTabSz="455613" eaLnBrk="0" fontAlgn="base" hangingPunct="0">
              <a:lnSpc>
                <a:spcPct val="150000"/>
              </a:lnSpc>
              <a:spcBef>
                <a:spcPct val="0"/>
              </a:spcBef>
              <a:spcAft>
                <a:spcPct val="0"/>
              </a:spcAft>
            </a:pPr>
            <a:r>
              <a:rPr lang="en-US" altLang="en-US" b="1">
                <a:solidFill>
                  <a:srgbClr val="000000"/>
                </a:solidFill>
                <a:latin typeface="Ubuntu Light" pitchFamily="34" charset="0"/>
              </a:rPr>
              <a:t> can support </a:t>
            </a:r>
          </a:p>
          <a:p>
            <a:pPr algn="ctr" defTabSz="455613" eaLnBrk="0" fontAlgn="base" hangingPunct="0">
              <a:lnSpc>
                <a:spcPct val="150000"/>
              </a:lnSpc>
              <a:spcBef>
                <a:spcPct val="0"/>
              </a:spcBef>
              <a:spcAft>
                <a:spcPct val="0"/>
              </a:spcAft>
            </a:pPr>
            <a:r>
              <a:rPr lang="en-US" altLang="en-US" b="1">
                <a:solidFill>
                  <a:srgbClr val="000000"/>
                </a:solidFill>
                <a:latin typeface="Ubuntu Light" pitchFamily="34" charset="0"/>
              </a:rPr>
              <a:t>Special Olympics Hawaii and have a </a:t>
            </a:r>
          </a:p>
          <a:p>
            <a:pPr algn="ctr" defTabSz="455613" eaLnBrk="0" fontAlgn="base" hangingPunct="0">
              <a:lnSpc>
                <a:spcPct val="150000"/>
              </a:lnSpc>
              <a:spcBef>
                <a:spcPct val="0"/>
              </a:spcBef>
              <a:spcAft>
                <a:spcPct val="0"/>
              </a:spcAft>
            </a:pPr>
            <a:r>
              <a:rPr lang="en-US" altLang="en-US" b="1">
                <a:solidFill>
                  <a:srgbClr val="000000"/>
                </a:solidFill>
                <a:latin typeface="Ubuntu Light" pitchFamily="34" charset="0"/>
              </a:rPr>
              <a:t>thrilling time!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AAD882E9-C805-4DA1-A980-6B9DE2799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5" y="1319213"/>
            <a:ext cx="3519488" cy="527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a:extLst>
              <a:ext uri="{FF2B5EF4-FFF2-40B4-BE49-F238E27FC236}">
                <a16:creationId xmlns:a16="http://schemas.microsoft.com/office/drawing/2014/main" id="{EBC72518-9F7C-4078-8143-CC13DED0A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925" y="1325563"/>
            <a:ext cx="35067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Rectangle 1">
            <a:extLst>
              <a:ext uri="{FF2B5EF4-FFF2-40B4-BE49-F238E27FC236}">
                <a16:creationId xmlns:a16="http://schemas.microsoft.com/office/drawing/2014/main" id="{553F4414-3878-44C8-B940-E9F92FF860A5}"/>
              </a:ext>
            </a:extLst>
          </p:cNvPr>
          <p:cNvSpPr>
            <a:spLocks noChangeArrowheads="1"/>
          </p:cNvSpPr>
          <p:nvPr/>
        </p:nvSpPr>
        <p:spPr bwMode="auto">
          <a:xfrm>
            <a:off x="1946275" y="87314"/>
            <a:ext cx="84010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5613" eaLnBrk="0" fontAlgn="base" hangingPunct="0">
              <a:spcBef>
                <a:spcPct val="0"/>
              </a:spcBef>
              <a:spcAft>
                <a:spcPct val="0"/>
              </a:spcAft>
            </a:pPr>
            <a:r>
              <a:rPr lang="en-US" altLang="en-US" sz="3200" b="1">
                <a:solidFill>
                  <a:srgbClr val="FFFFFF"/>
                </a:solidFill>
                <a:latin typeface="Ubuntu Light" pitchFamily="34" charset="0"/>
              </a:rPr>
              <a:t>BOMA Hawaii has already raised over $200,000 for Special Olympics Hawaii!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AEEC83A7-A556-4A3E-9F8D-B45439E0D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525" y="735013"/>
            <a:ext cx="8128000" cy="542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Arrow: Up 5">
            <a:extLst>
              <a:ext uri="{FF2B5EF4-FFF2-40B4-BE49-F238E27FC236}">
                <a16:creationId xmlns:a16="http://schemas.microsoft.com/office/drawing/2014/main" id="{4AEA78C4-4405-433D-A84D-67178CB865C4}"/>
              </a:ext>
            </a:extLst>
          </p:cNvPr>
          <p:cNvSpPr/>
          <p:nvPr/>
        </p:nvSpPr>
        <p:spPr>
          <a:xfrm rot="2827488">
            <a:off x="4959564" y="3085062"/>
            <a:ext cx="2671882" cy="4278738"/>
          </a:xfrm>
          <a:prstGeom prst="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74" name="Title 1">
            <a:extLst>
              <a:ext uri="{FF2B5EF4-FFF2-40B4-BE49-F238E27FC236}">
                <a16:creationId xmlns:a16="http://schemas.microsoft.com/office/drawing/2014/main" id="{A09905AF-B366-4DE8-958E-7800AFAEFC0E}"/>
              </a:ext>
            </a:extLst>
          </p:cNvPr>
          <p:cNvSpPr txBox="1">
            <a:spLocks/>
          </p:cNvSpPr>
          <p:nvPr/>
        </p:nvSpPr>
        <p:spPr>
          <a:xfrm>
            <a:off x="2332227" y="100102"/>
            <a:ext cx="8696057" cy="609600"/>
          </a:xfrm>
          <a:prstGeom prst="rect">
            <a:avLst/>
          </a:prstGeom>
        </p:spPr>
        <p:txBody>
          <a:bodyPr/>
          <a:lstStyle>
            <a:lvl1pPr algn="l"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200" b="1" dirty="0">
                <a:solidFill>
                  <a:schemeClr val="accent1">
                    <a:lumMod val="50000"/>
                  </a:schemeClr>
                </a:solidFill>
              </a:rPr>
              <a:t>Disaster Response and Assistance</a:t>
            </a:r>
          </a:p>
        </p:txBody>
      </p:sp>
      <p:sp>
        <p:nvSpPr>
          <p:cNvPr id="3" name="TextBox 2">
            <a:extLst>
              <a:ext uri="{FF2B5EF4-FFF2-40B4-BE49-F238E27FC236}">
                <a16:creationId xmlns:a16="http://schemas.microsoft.com/office/drawing/2014/main" id="{E74A39DF-FCC8-47ED-9289-DA795A1E7CC3}"/>
              </a:ext>
            </a:extLst>
          </p:cNvPr>
          <p:cNvSpPr txBox="1"/>
          <p:nvPr/>
        </p:nvSpPr>
        <p:spPr>
          <a:xfrm>
            <a:off x="1782938" y="5754905"/>
            <a:ext cx="4727589" cy="1261884"/>
          </a:xfrm>
          <a:prstGeom prst="rect">
            <a:avLst/>
          </a:prstGeom>
          <a:noFill/>
        </p:spPr>
        <p:txBody>
          <a:bodyPr wrap="square" rtlCol="0">
            <a:spAutoFit/>
          </a:bodyPr>
          <a:lstStyle/>
          <a:p>
            <a:r>
              <a:rPr lang="en-US" sz="2800" b="1" dirty="0">
                <a:solidFill>
                  <a:schemeClr val="tx2">
                    <a:lumMod val="25000"/>
                  </a:schemeClr>
                </a:solidFill>
              </a:rPr>
              <a:t>Incident</a:t>
            </a:r>
          </a:p>
          <a:p>
            <a:r>
              <a:rPr lang="en-US" sz="2000" b="1" dirty="0">
                <a:solidFill>
                  <a:schemeClr val="tx2">
                    <a:lumMod val="25000"/>
                  </a:schemeClr>
                </a:solidFill>
              </a:rPr>
              <a:t>First Responders</a:t>
            </a:r>
          </a:p>
          <a:p>
            <a:endParaRPr lang="en-US" sz="2800" b="1" dirty="0">
              <a:solidFill>
                <a:schemeClr val="tx2">
                  <a:lumMod val="25000"/>
                </a:schemeClr>
              </a:solidFill>
            </a:endParaRPr>
          </a:p>
        </p:txBody>
      </p:sp>
      <p:sp>
        <p:nvSpPr>
          <p:cNvPr id="2" name="TextBox 1">
            <a:extLst>
              <a:ext uri="{FF2B5EF4-FFF2-40B4-BE49-F238E27FC236}">
                <a16:creationId xmlns:a16="http://schemas.microsoft.com/office/drawing/2014/main" id="{EED63056-6323-4C21-BE39-1AB4264D4CE5}"/>
              </a:ext>
            </a:extLst>
          </p:cNvPr>
          <p:cNvSpPr txBox="1"/>
          <p:nvPr/>
        </p:nvSpPr>
        <p:spPr>
          <a:xfrm>
            <a:off x="2743849" y="4792793"/>
            <a:ext cx="5342354" cy="830997"/>
          </a:xfrm>
          <a:prstGeom prst="rect">
            <a:avLst/>
          </a:prstGeom>
          <a:noFill/>
        </p:spPr>
        <p:txBody>
          <a:bodyPr wrap="square" rtlCol="0">
            <a:spAutoFit/>
          </a:bodyPr>
          <a:lstStyle/>
          <a:p>
            <a:r>
              <a:rPr lang="en-US" sz="2800" b="1" dirty="0">
                <a:solidFill>
                  <a:schemeClr val="accent1">
                    <a:lumMod val="50000"/>
                  </a:schemeClr>
                </a:solidFill>
              </a:rPr>
              <a:t>County</a:t>
            </a:r>
          </a:p>
          <a:p>
            <a:r>
              <a:rPr lang="en-US" sz="2000" b="1" dirty="0">
                <a:solidFill>
                  <a:schemeClr val="accent1">
                    <a:lumMod val="50000"/>
                  </a:schemeClr>
                </a:solidFill>
              </a:rPr>
              <a:t>Local Resources</a:t>
            </a:r>
          </a:p>
        </p:txBody>
      </p:sp>
      <p:sp>
        <p:nvSpPr>
          <p:cNvPr id="4" name="TextBox 3">
            <a:extLst>
              <a:ext uri="{FF2B5EF4-FFF2-40B4-BE49-F238E27FC236}">
                <a16:creationId xmlns:a16="http://schemas.microsoft.com/office/drawing/2014/main" id="{E00F9CAC-7BB2-4E8C-8266-56DACFE0F5A9}"/>
              </a:ext>
            </a:extLst>
          </p:cNvPr>
          <p:cNvSpPr txBox="1"/>
          <p:nvPr/>
        </p:nvSpPr>
        <p:spPr>
          <a:xfrm>
            <a:off x="3633216" y="3930528"/>
            <a:ext cx="7583424" cy="830997"/>
          </a:xfrm>
          <a:prstGeom prst="rect">
            <a:avLst/>
          </a:prstGeom>
          <a:noFill/>
        </p:spPr>
        <p:txBody>
          <a:bodyPr wrap="square" rtlCol="0">
            <a:spAutoFit/>
          </a:bodyPr>
          <a:lstStyle/>
          <a:p>
            <a:r>
              <a:rPr lang="en-US" sz="2800" b="1" dirty="0">
                <a:solidFill>
                  <a:srgbClr val="FF0000"/>
                </a:solidFill>
              </a:rPr>
              <a:t>State</a:t>
            </a:r>
          </a:p>
          <a:p>
            <a:r>
              <a:rPr lang="en-US" sz="2000" b="1" dirty="0">
                <a:solidFill>
                  <a:srgbClr val="FF0000"/>
                </a:solidFill>
              </a:rPr>
              <a:t>State + Other Resources</a:t>
            </a:r>
          </a:p>
        </p:txBody>
      </p:sp>
      <p:sp>
        <p:nvSpPr>
          <p:cNvPr id="10" name="TextBox 9">
            <a:extLst>
              <a:ext uri="{FF2B5EF4-FFF2-40B4-BE49-F238E27FC236}">
                <a16:creationId xmlns:a16="http://schemas.microsoft.com/office/drawing/2014/main" id="{926E4298-C1A5-4EA7-A99F-03E5328CBE96}"/>
              </a:ext>
            </a:extLst>
          </p:cNvPr>
          <p:cNvSpPr txBox="1"/>
          <p:nvPr/>
        </p:nvSpPr>
        <p:spPr>
          <a:xfrm>
            <a:off x="7922790" y="1797784"/>
            <a:ext cx="3680749" cy="3631763"/>
          </a:xfrm>
          <a:prstGeom prst="rect">
            <a:avLst/>
          </a:prstGeom>
          <a:noFill/>
        </p:spPr>
        <p:txBody>
          <a:bodyPr wrap="square" rtlCol="0">
            <a:spAutoFit/>
          </a:bodyPr>
          <a:lstStyle/>
          <a:p>
            <a:pPr marL="285750" lvl="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Respond to requests for assistance</a:t>
            </a:r>
          </a:p>
          <a:p>
            <a:pPr marL="285750" lvl="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Activate the State EOC </a:t>
            </a:r>
          </a:p>
          <a:p>
            <a:pPr marL="285750" lvl="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Coordinate mutual aid/EMAC</a:t>
            </a:r>
          </a:p>
          <a:p>
            <a:pPr marL="285750" lvl="0" indent="-28575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Request Federal assistance</a:t>
            </a:r>
          </a:p>
          <a:p>
            <a:endParaRPr lang="en-US" dirty="0"/>
          </a:p>
        </p:txBody>
      </p:sp>
    </p:spTree>
    <p:extLst>
      <p:ext uri="{BB962C8B-B14F-4D97-AF65-F5344CB8AC3E}">
        <p14:creationId xmlns:p14="http://schemas.microsoft.com/office/powerpoint/2010/main" val="35353296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64341E58-ED98-4E4B-9964-911309D65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675" y="677863"/>
            <a:ext cx="8128000" cy="542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D9D8638-1365-4879-A88A-06C877130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788" y="307976"/>
            <a:ext cx="8572500"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TextBox 1">
            <a:extLst>
              <a:ext uri="{FF2B5EF4-FFF2-40B4-BE49-F238E27FC236}">
                <a16:creationId xmlns:a16="http://schemas.microsoft.com/office/drawing/2014/main" id="{F4064645-66F8-4E21-ABB1-DDE7A3699F9E}"/>
              </a:ext>
            </a:extLst>
          </p:cNvPr>
          <p:cNvSpPr txBox="1">
            <a:spLocks noChangeArrowheads="1"/>
          </p:cNvSpPr>
          <p:nvPr/>
        </p:nvSpPr>
        <p:spPr bwMode="auto">
          <a:xfrm>
            <a:off x="1855789" y="5040313"/>
            <a:ext cx="84343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5613" eaLnBrk="0" fontAlgn="base" hangingPunct="0">
              <a:spcBef>
                <a:spcPct val="0"/>
              </a:spcBef>
              <a:spcAft>
                <a:spcPct val="0"/>
              </a:spcAft>
            </a:pPr>
            <a:r>
              <a:rPr lang="en-US" altLang="en-US" sz="3600" b="1">
                <a:solidFill>
                  <a:srgbClr val="FFFFFF"/>
                </a:solidFill>
                <a:latin typeface="Ubuntu Light" pitchFamily="34" charset="0"/>
              </a:rPr>
              <a:t>TeamDrop 808 Hotel Room Viewing </a:t>
            </a:r>
          </a:p>
          <a:p>
            <a:pPr algn="ctr" defTabSz="455613" eaLnBrk="0" fontAlgn="base" hangingPunct="0">
              <a:spcBef>
                <a:spcPct val="0"/>
              </a:spcBef>
              <a:spcAft>
                <a:spcPct val="0"/>
              </a:spcAft>
            </a:pPr>
            <a:r>
              <a:rPr lang="en-US" altLang="en-US" sz="3600" b="1">
                <a:solidFill>
                  <a:srgbClr val="FFFFFF"/>
                </a:solidFill>
                <a:latin typeface="Ubuntu Light" pitchFamily="34" charset="0"/>
              </a:rPr>
              <a:t>Courtesy of Steve Sullivan </a:t>
            </a:r>
          </a:p>
          <a:p>
            <a:pPr defTabSz="455613" eaLnBrk="0" fontAlgn="base" hangingPunct="0">
              <a:spcBef>
                <a:spcPct val="0"/>
              </a:spcBef>
              <a:spcAft>
                <a:spcPct val="0"/>
              </a:spcAft>
            </a:pPr>
            <a:endParaRPr lang="en-US" altLang="en-US">
              <a:solidFill>
                <a:srgbClr val="000000"/>
              </a:solidFill>
              <a:latin typeface="Ubuntu Light"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048D6B4A-390D-4100-97F5-B4855215D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17476"/>
            <a:ext cx="6819900" cy="455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extBox 5">
            <a:extLst>
              <a:ext uri="{FF2B5EF4-FFF2-40B4-BE49-F238E27FC236}">
                <a16:creationId xmlns:a16="http://schemas.microsoft.com/office/drawing/2014/main" id="{F993B2A5-7A89-4739-A1F3-ED9EA7825295}"/>
              </a:ext>
            </a:extLst>
          </p:cNvPr>
          <p:cNvSpPr txBox="1">
            <a:spLocks noChangeArrowheads="1"/>
          </p:cNvSpPr>
          <p:nvPr/>
        </p:nvSpPr>
        <p:spPr bwMode="auto">
          <a:xfrm>
            <a:off x="1855789" y="4684713"/>
            <a:ext cx="84343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5613" eaLnBrk="0" fontAlgn="base" hangingPunct="0">
              <a:spcBef>
                <a:spcPct val="0"/>
              </a:spcBef>
              <a:spcAft>
                <a:spcPct val="0"/>
              </a:spcAft>
            </a:pPr>
            <a:r>
              <a:rPr lang="en-US" altLang="en-US" sz="2400" b="1">
                <a:solidFill>
                  <a:srgbClr val="FFFFFF"/>
                </a:solidFill>
                <a:latin typeface="Ubuntu Light" pitchFamily="34" charset="0"/>
              </a:rPr>
              <a:t>Team Goal is to raise $30,000</a:t>
            </a:r>
          </a:p>
          <a:p>
            <a:pPr algn="ctr" defTabSz="455613" eaLnBrk="0" fontAlgn="base" hangingPunct="0">
              <a:spcBef>
                <a:spcPct val="0"/>
              </a:spcBef>
              <a:spcAft>
                <a:spcPct val="0"/>
              </a:spcAft>
            </a:pPr>
            <a:r>
              <a:rPr lang="en-US" altLang="en-US" sz="2400" b="1">
                <a:solidFill>
                  <a:srgbClr val="FFFFFF"/>
                </a:solidFill>
                <a:latin typeface="Ubuntu Light" pitchFamily="34" charset="0"/>
              </a:rPr>
              <a:t>to provide 30 athletes the chance to participate in </a:t>
            </a:r>
          </a:p>
          <a:p>
            <a:pPr algn="ctr" defTabSz="455613" eaLnBrk="0" fontAlgn="base" hangingPunct="0">
              <a:spcBef>
                <a:spcPct val="0"/>
              </a:spcBef>
              <a:spcAft>
                <a:spcPct val="0"/>
              </a:spcAft>
            </a:pPr>
            <a:r>
              <a:rPr lang="en-US" altLang="en-US" sz="2400" b="1">
                <a:solidFill>
                  <a:srgbClr val="FFFFFF"/>
                </a:solidFill>
                <a:latin typeface="Ubuntu Light" pitchFamily="34" charset="0"/>
              </a:rPr>
              <a:t>year-round trainings and competitions.</a:t>
            </a:r>
          </a:p>
          <a:p>
            <a:pPr algn="ctr" defTabSz="455613" eaLnBrk="0" fontAlgn="base" hangingPunct="0">
              <a:spcBef>
                <a:spcPct val="0"/>
              </a:spcBef>
              <a:spcAft>
                <a:spcPct val="0"/>
              </a:spcAft>
            </a:pPr>
            <a:endParaRPr lang="en-US" altLang="en-US" sz="1200" b="1">
              <a:solidFill>
                <a:srgbClr val="FFFFFF"/>
              </a:solidFill>
              <a:latin typeface="Ubuntu Light" pitchFamily="34" charset="0"/>
            </a:endParaRPr>
          </a:p>
          <a:p>
            <a:pPr algn="ctr" defTabSz="455613" eaLnBrk="0" fontAlgn="base" hangingPunct="0">
              <a:spcBef>
                <a:spcPct val="0"/>
              </a:spcBef>
              <a:spcAft>
                <a:spcPct val="0"/>
              </a:spcAft>
            </a:pPr>
            <a:r>
              <a:rPr lang="en-US" altLang="en-US" sz="2400" b="1">
                <a:solidFill>
                  <a:srgbClr val="FFFFFF"/>
                </a:solidFill>
                <a:latin typeface="Ubuntu Light" pitchFamily="34" charset="0"/>
              </a:rPr>
              <a:t>Visit www.sohawaii.org to Register and </a:t>
            </a:r>
          </a:p>
          <a:p>
            <a:pPr algn="ctr" defTabSz="455613" eaLnBrk="0" fontAlgn="base" hangingPunct="0">
              <a:spcBef>
                <a:spcPct val="0"/>
              </a:spcBef>
              <a:spcAft>
                <a:spcPct val="0"/>
              </a:spcAft>
            </a:pPr>
            <a:r>
              <a:rPr lang="en-US" altLang="en-US" sz="2400" b="1">
                <a:solidFill>
                  <a:srgbClr val="FFFFFF"/>
                </a:solidFill>
                <a:latin typeface="Ubuntu Light" pitchFamily="34" charset="0"/>
              </a:rPr>
              <a:t>Sign up for TeamDrop 808</a:t>
            </a:r>
          </a:p>
          <a:p>
            <a:pPr defTabSz="455613" eaLnBrk="0" fontAlgn="base" hangingPunct="0">
              <a:spcBef>
                <a:spcPct val="0"/>
              </a:spcBef>
              <a:spcAft>
                <a:spcPct val="0"/>
              </a:spcAft>
            </a:pPr>
            <a:endParaRPr lang="en-US" altLang="en-US">
              <a:solidFill>
                <a:srgbClr val="000000"/>
              </a:solidFill>
              <a:latin typeface="Ubuntu Light"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a:extLst>
              <a:ext uri="{FF2B5EF4-FFF2-40B4-BE49-F238E27FC236}">
                <a16:creationId xmlns:a16="http://schemas.microsoft.com/office/drawing/2014/main" id="{0AE8913B-1C13-4060-95CC-5902876F8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0"/>
            <a:ext cx="10306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A42A9FA-A8EF-42EE-8A9B-4DDFF517CDEA}"/>
              </a:ext>
            </a:extLst>
          </p:cNvPr>
          <p:cNvSpPr/>
          <p:nvPr/>
        </p:nvSpPr>
        <p:spPr>
          <a:xfrm>
            <a:off x="2358574" y="-116771"/>
            <a:ext cx="7474867" cy="923330"/>
          </a:xfrm>
          <a:prstGeom prst="rect">
            <a:avLst/>
          </a:prstGeom>
          <a:noFill/>
        </p:spPr>
        <p:txBody>
          <a:bodyPr wrap="none">
            <a:spAutoFit/>
          </a:bodyPr>
          <a:lstStyle/>
          <a:p>
            <a:pPr algn="ctr" defTabSz="457177">
              <a:defRPr/>
            </a:pPr>
            <a:r>
              <a:rPr lang="en-US" sz="5400" b="1" dirty="0">
                <a:ln w="38100">
                  <a:solidFill>
                    <a:srgbClr val="FFFFFF"/>
                  </a:solidFill>
                  <a:prstDash val="solid"/>
                </a:ln>
                <a:solidFill>
                  <a:srgbClr val="00B0F0"/>
                </a:solidFill>
                <a:latin typeface="Gill Sans"/>
              </a:rPr>
              <a:t>Mahalo for your support!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Arrow: Up 5">
            <a:extLst>
              <a:ext uri="{FF2B5EF4-FFF2-40B4-BE49-F238E27FC236}">
                <a16:creationId xmlns:a16="http://schemas.microsoft.com/office/drawing/2014/main" id="{4AEA78C4-4405-433D-A84D-67178CB865C4}"/>
              </a:ext>
            </a:extLst>
          </p:cNvPr>
          <p:cNvSpPr/>
          <p:nvPr/>
        </p:nvSpPr>
        <p:spPr>
          <a:xfrm rot="2827488">
            <a:off x="5338110" y="2217051"/>
            <a:ext cx="2671882" cy="5311836"/>
          </a:xfrm>
          <a:prstGeom prst="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63AAF8-4F7B-41DF-9794-D66C58797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6945" cy="6858000"/>
          </a:xfrm>
          <a:prstGeom prst="rect">
            <a:avLst/>
          </a:prstGeom>
        </p:spPr>
      </p:pic>
      <p:sp>
        <p:nvSpPr>
          <p:cNvPr id="74" name="Title 1">
            <a:extLst>
              <a:ext uri="{FF2B5EF4-FFF2-40B4-BE49-F238E27FC236}">
                <a16:creationId xmlns:a16="http://schemas.microsoft.com/office/drawing/2014/main" id="{A09905AF-B366-4DE8-958E-7800AFAEFC0E}"/>
              </a:ext>
            </a:extLst>
          </p:cNvPr>
          <p:cNvSpPr txBox="1">
            <a:spLocks/>
          </p:cNvSpPr>
          <p:nvPr/>
        </p:nvSpPr>
        <p:spPr>
          <a:xfrm>
            <a:off x="2332227" y="100102"/>
            <a:ext cx="8696057" cy="609600"/>
          </a:xfrm>
          <a:prstGeom prst="rect">
            <a:avLst/>
          </a:prstGeom>
        </p:spPr>
        <p:txBody>
          <a:bodyPr/>
          <a:lstStyle>
            <a:lvl1pPr algn="l"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200" b="1" dirty="0">
                <a:solidFill>
                  <a:schemeClr val="accent1">
                    <a:lumMod val="50000"/>
                  </a:schemeClr>
                </a:solidFill>
              </a:rPr>
              <a:t>Disaster Response and Assistance</a:t>
            </a:r>
          </a:p>
        </p:txBody>
      </p:sp>
      <p:sp>
        <p:nvSpPr>
          <p:cNvPr id="3" name="TextBox 2">
            <a:extLst>
              <a:ext uri="{FF2B5EF4-FFF2-40B4-BE49-F238E27FC236}">
                <a16:creationId xmlns:a16="http://schemas.microsoft.com/office/drawing/2014/main" id="{E74A39DF-FCC8-47ED-9289-DA795A1E7CC3}"/>
              </a:ext>
            </a:extLst>
          </p:cNvPr>
          <p:cNvSpPr txBox="1"/>
          <p:nvPr/>
        </p:nvSpPr>
        <p:spPr>
          <a:xfrm>
            <a:off x="1782938" y="5754905"/>
            <a:ext cx="4727589" cy="1261884"/>
          </a:xfrm>
          <a:prstGeom prst="rect">
            <a:avLst/>
          </a:prstGeom>
          <a:noFill/>
        </p:spPr>
        <p:txBody>
          <a:bodyPr wrap="square" rtlCol="0">
            <a:spAutoFit/>
          </a:bodyPr>
          <a:lstStyle/>
          <a:p>
            <a:r>
              <a:rPr lang="en-US" sz="2800" b="1" dirty="0">
                <a:solidFill>
                  <a:schemeClr val="tx2">
                    <a:lumMod val="25000"/>
                  </a:schemeClr>
                </a:solidFill>
              </a:rPr>
              <a:t>Incident</a:t>
            </a:r>
          </a:p>
          <a:p>
            <a:r>
              <a:rPr lang="en-US" sz="2000" b="1" dirty="0">
                <a:solidFill>
                  <a:schemeClr val="tx2">
                    <a:lumMod val="25000"/>
                  </a:schemeClr>
                </a:solidFill>
              </a:rPr>
              <a:t>First Responders</a:t>
            </a:r>
          </a:p>
          <a:p>
            <a:endParaRPr lang="en-US" sz="2800" b="1" dirty="0">
              <a:solidFill>
                <a:schemeClr val="tx2">
                  <a:lumMod val="25000"/>
                </a:schemeClr>
              </a:solidFill>
            </a:endParaRPr>
          </a:p>
        </p:txBody>
      </p:sp>
      <p:sp>
        <p:nvSpPr>
          <p:cNvPr id="2" name="TextBox 1">
            <a:extLst>
              <a:ext uri="{FF2B5EF4-FFF2-40B4-BE49-F238E27FC236}">
                <a16:creationId xmlns:a16="http://schemas.microsoft.com/office/drawing/2014/main" id="{EED63056-6323-4C21-BE39-1AB4264D4CE5}"/>
              </a:ext>
            </a:extLst>
          </p:cNvPr>
          <p:cNvSpPr txBox="1"/>
          <p:nvPr/>
        </p:nvSpPr>
        <p:spPr>
          <a:xfrm>
            <a:off x="2743849" y="4792793"/>
            <a:ext cx="5342354" cy="830997"/>
          </a:xfrm>
          <a:prstGeom prst="rect">
            <a:avLst/>
          </a:prstGeom>
          <a:noFill/>
        </p:spPr>
        <p:txBody>
          <a:bodyPr wrap="square" rtlCol="0">
            <a:spAutoFit/>
          </a:bodyPr>
          <a:lstStyle/>
          <a:p>
            <a:r>
              <a:rPr lang="en-US" sz="2800" b="1" dirty="0">
                <a:solidFill>
                  <a:schemeClr val="accent1">
                    <a:lumMod val="50000"/>
                  </a:schemeClr>
                </a:solidFill>
              </a:rPr>
              <a:t>County</a:t>
            </a:r>
          </a:p>
          <a:p>
            <a:r>
              <a:rPr lang="en-US" sz="2000" b="1" dirty="0">
                <a:solidFill>
                  <a:schemeClr val="accent1">
                    <a:lumMod val="50000"/>
                  </a:schemeClr>
                </a:solidFill>
              </a:rPr>
              <a:t>Local Resources</a:t>
            </a:r>
          </a:p>
        </p:txBody>
      </p:sp>
      <p:sp>
        <p:nvSpPr>
          <p:cNvPr id="4" name="TextBox 3">
            <a:extLst>
              <a:ext uri="{FF2B5EF4-FFF2-40B4-BE49-F238E27FC236}">
                <a16:creationId xmlns:a16="http://schemas.microsoft.com/office/drawing/2014/main" id="{E00F9CAC-7BB2-4E8C-8266-56DACFE0F5A9}"/>
              </a:ext>
            </a:extLst>
          </p:cNvPr>
          <p:cNvSpPr txBox="1"/>
          <p:nvPr/>
        </p:nvSpPr>
        <p:spPr>
          <a:xfrm>
            <a:off x="3633216" y="3930528"/>
            <a:ext cx="7583424" cy="830997"/>
          </a:xfrm>
          <a:prstGeom prst="rect">
            <a:avLst/>
          </a:prstGeom>
          <a:noFill/>
        </p:spPr>
        <p:txBody>
          <a:bodyPr wrap="square" rtlCol="0">
            <a:spAutoFit/>
          </a:bodyPr>
          <a:lstStyle/>
          <a:p>
            <a:r>
              <a:rPr lang="en-US" sz="2800" b="1" dirty="0">
                <a:solidFill>
                  <a:schemeClr val="accent1">
                    <a:lumMod val="50000"/>
                  </a:schemeClr>
                </a:solidFill>
              </a:rPr>
              <a:t>State</a:t>
            </a:r>
          </a:p>
          <a:p>
            <a:r>
              <a:rPr lang="en-US" sz="2000" b="1" dirty="0">
                <a:solidFill>
                  <a:schemeClr val="accent1">
                    <a:lumMod val="50000"/>
                  </a:schemeClr>
                </a:solidFill>
              </a:rPr>
              <a:t>State + Other Resources</a:t>
            </a:r>
          </a:p>
        </p:txBody>
      </p:sp>
      <p:sp>
        <p:nvSpPr>
          <p:cNvPr id="7" name="TextBox 6">
            <a:extLst>
              <a:ext uri="{FF2B5EF4-FFF2-40B4-BE49-F238E27FC236}">
                <a16:creationId xmlns:a16="http://schemas.microsoft.com/office/drawing/2014/main" id="{6DC0451A-3FA6-4BBF-B520-72379ECA593A}"/>
              </a:ext>
            </a:extLst>
          </p:cNvPr>
          <p:cNvSpPr txBox="1"/>
          <p:nvPr/>
        </p:nvSpPr>
        <p:spPr>
          <a:xfrm>
            <a:off x="4486656" y="3090443"/>
            <a:ext cx="6729984" cy="830997"/>
          </a:xfrm>
          <a:prstGeom prst="rect">
            <a:avLst/>
          </a:prstGeom>
          <a:noFill/>
        </p:spPr>
        <p:txBody>
          <a:bodyPr wrap="square" rtlCol="0">
            <a:spAutoFit/>
          </a:bodyPr>
          <a:lstStyle/>
          <a:p>
            <a:r>
              <a:rPr lang="en-US" sz="2800" b="1" dirty="0">
                <a:solidFill>
                  <a:srgbClr val="FF0000"/>
                </a:solidFill>
              </a:rPr>
              <a:t>Governor</a:t>
            </a:r>
          </a:p>
          <a:p>
            <a:r>
              <a:rPr lang="en-US" sz="2000" b="1" dirty="0">
                <a:solidFill>
                  <a:srgbClr val="FF0000"/>
                </a:solidFill>
              </a:rPr>
              <a:t>State of Disaster</a:t>
            </a:r>
          </a:p>
        </p:txBody>
      </p:sp>
      <p:sp>
        <p:nvSpPr>
          <p:cNvPr id="10" name="TextBox 9">
            <a:extLst>
              <a:ext uri="{FF2B5EF4-FFF2-40B4-BE49-F238E27FC236}">
                <a16:creationId xmlns:a16="http://schemas.microsoft.com/office/drawing/2014/main" id="{AB28BEAD-C5EB-4C97-94A6-F4447AF60DED}"/>
              </a:ext>
            </a:extLst>
          </p:cNvPr>
          <p:cNvSpPr txBox="1"/>
          <p:nvPr/>
        </p:nvSpPr>
        <p:spPr>
          <a:xfrm>
            <a:off x="8932585" y="2535274"/>
            <a:ext cx="2880858" cy="2790508"/>
          </a:xfrm>
          <a:prstGeom prst="rect">
            <a:avLst/>
          </a:prstGeom>
          <a:noFill/>
        </p:spPr>
        <p:txBody>
          <a:bodyPr wrap="square" rtlCol="0">
            <a:spAutoFit/>
          </a:bodyPr>
          <a:lstStyle/>
          <a:p>
            <a:pPr marL="342900" lvl="0" indent="-34290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Declare state of emergency </a:t>
            </a:r>
          </a:p>
          <a:p>
            <a:pPr marL="342900" lvl="0" indent="-34290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Mobilize Hawaii National Guard</a:t>
            </a:r>
          </a:p>
          <a:p>
            <a:pPr marL="342900" lvl="0" indent="-342900">
              <a:spcBef>
                <a:spcPts val="800"/>
              </a:spcBef>
              <a:buClr>
                <a:srgbClr val="2F5897"/>
              </a:buClr>
              <a:buFont typeface="Wingdings" panose="05000000000000000000" pitchFamily="2" charset="2"/>
              <a:buChar char="ü"/>
              <a:defRPr/>
            </a:pPr>
            <a:r>
              <a:rPr lang="en-US" sz="2400" b="1" dirty="0">
                <a:ln w="1905"/>
                <a:solidFill>
                  <a:schemeClr val="bg2">
                    <a:lumMod val="75000"/>
                  </a:schemeClr>
                </a:solidFill>
                <a:effectLst>
                  <a:innerShdw blurRad="69850" dist="43180" dir="5400000">
                    <a:srgbClr val="000000">
                      <a:alpha val="65000"/>
                    </a:srgbClr>
                  </a:innerShdw>
                </a:effectLst>
                <a:cs typeface="Arial" pitchFamily="34" charset="0"/>
              </a:rPr>
              <a:t>Redirect State resources</a:t>
            </a:r>
          </a:p>
          <a:p>
            <a:endParaRPr lang="en-US" dirty="0"/>
          </a:p>
        </p:txBody>
      </p:sp>
    </p:spTree>
    <p:extLst>
      <p:ext uri="{BB962C8B-B14F-4D97-AF65-F5344CB8AC3E}">
        <p14:creationId xmlns:p14="http://schemas.microsoft.com/office/powerpoint/2010/main" val="3618698517"/>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6.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664</TotalTime>
  <Words>3323</Words>
  <Application>Microsoft Office PowerPoint</Application>
  <PresentationFormat>Widescreen</PresentationFormat>
  <Paragraphs>621</Paragraphs>
  <Slides>83</Slides>
  <Notes>59</Notes>
  <HiddenSlides>1</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83</vt:i4>
      </vt:variant>
    </vt:vector>
  </HeadingPairs>
  <TitlesOfParts>
    <vt:vector size="102" baseType="lpstr">
      <vt:lpstr>Arial</vt:lpstr>
      <vt:lpstr>Arial Black</vt:lpstr>
      <vt:lpstr>Calibri</vt:lpstr>
      <vt:lpstr>Calibri Light</vt:lpstr>
      <vt:lpstr>Century Gothic</vt:lpstr>
      <vt:lpstr>Gill Sans</vt:lpstr>
      <vt:lpstr>Gill Sans MT</vt:lpstr>
      <vt:lpstr>MS Shell Dlg 2</vt:lpstr>
      <vt:lpstr>Ubuntu</vt:lpstr>
      <vt:lpstr>Ubuntu Light</vt:lpstr>
      <vt:lpstr>Wingdings</vt:lpstr>
      <vt:lpstr>Wingdings 3</vt:lpstr>
      <vt:lpstr>ヒラギノ角ゴ ProN W3</vt:lpstr>
      <vt:lpstr>Slice</vt:lpstr>
      <vt:lpstr>Madison</vt:lpstr>
      <vt:lpstr>Mesh</vt:lpstr>
      <vt:lpstr>Office Theme</vt:lpstr>
      <vt:lpstr>1_Mesh</vt:lpstr>
      <vt:lpstr>Blank</vt:lpstr>
      <vt:lpstr>PREPAREDNESS BASICS</vt:lpstr>
      <vt:lpstr>Mission</vt:lpstr>
      <vt:lpstr>Preparedness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Hawaii’s Hazard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BOMA Hawaii</vt:lpstr>
      <vt:lpstr>2018 Central &amp; East Pacific Forecast</vt:lpstr>
      <vt:lpstr>West, Central and East Pacific... Central Pacific: 5 million sq mi Hawaii: 6,423 sq mi</vt:lpstr>
      <vt:lpstr>Hurricane Lane: Cat 5, winds 160 mph</vt:lpstr>
      <vt:lpstr>Wind Shear kills Hurricanes</vt:lpstr>
      <vt:lpstr>Hurricane Olivia: Cat 3, winds 130 mph</vt:lpstr>
      <vt:lpstr>Hurricane Walaka: Cat 5, winds 160 mph</vt:lpstr>
      <vt:lpstr>Hurricane Walaka             Hurricane Iniki</vt:lpstr>
      <vt:lpstr>East Pacific Hurricane Names, up next is Tara</vt:lpstr>
      <vt:lpstr>Central Pacific Hurricane Names, up next is Akoni</vt:lpstr>
      <vt:lpstr>Ready For Disaster – KHON2 Special www.khon2.com</vt:lpstr>
      <vt:lpstr>Ready for Disaster</vt:lpstr>
      <vt:lpstr>Mahalos!</vt:lpstr>
      <vt:lpstr>Emergency Preparedness Hospital Perspective</vt:lpstr>
      <vt:lpstr>Intro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Rapoza, Richard D</dc:creator>
  <cp:lastModifiedBy>HPPA HPPA</cp:lastModifiedBy>
  <cp:revision>55</cp:revision>
  <dcterms:created xsi:type="dcterms:W3CDTF">2018-10-08T19:12:02Z</dcterms:created>
  <dcterms:modified xsi:type="dcterms:W3CDTF">2018-10-10T21:42:35Z</dcterms:modified>
</cp:coreProperties>
</file>